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Montserrat Classic Bold" charset="1" panose="00000800000000000000"/>
      <p:regular r:id="rId23"/>
    </p:embeddedFont>
    <p:embeddedFont>
      <p:font typeface="Montserrat Classic" charset="1" panose="00000500000000000000"/>
      <p:regular r:id="rId24"/>
    </p:embeddedFont>
    <p:embeddedFont>
      <p:font typeface="Montserrat" charset="1" panose="00000500000000000000"/>
      <p:regular r:id="rId25"/>
    </p:embeddedFont>
    <p:embeddedFont>
      <p:font typeface="Montserrat Bold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785541"/>
            <a:ext cx="12624870" cy="8638490"/>
            <a:chOff x="0" y="0"/>
            <a:chExt cx="16833160" cy="11517986"/>
          </a:xfrm>
        </p:grpSpPr>
        <p:sp>
          <p:nvSpPr>
            <p:cNvPr name="Freeform 3" id="3"/>
            <p:cNvSpPr/>
            <p:nvPr/>
          </p:nvSpPr>
          <p:spPr>
            <a:xfrm flipH="false" flipV="false" rot="-10800000">
              <a:off x="1017808" y="9655297"/>
              <a:ext cx="14797544" cy="1862689"/>
            </a:xfrm>
            <a:custGeom>
              <a:avLst/>
              <a:gdLst/>
              <a:ahLst/>
              <a:cxnLst/>
              <a:rect r="r" b="b" t="t" l="l"/>
              <a:pathLst>
                <a:path h="1862689" w="14797544">
                  <a:moveTo>
                    <a:pt x="0" y="0"/>
                  </a:moveTo>
                  <a:lnTo>
                    <a:pt x="14797544" y="0"/>
                  </a:lnTo>
                  <a:lnTo>
                    <a:pt x="14797544" y="1862689"/>
                  </a:lnTo>
                  <a:lnTo>
                    <a:pt x="0" y="1862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7000"/>
              </a:blip>
              <a:stretch>
                <a:fillRect l="0" t="0" r="0" b="-128395"/>
              </a:stretch>
            </a:blipFill>
          </p:spPr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16833160" cy="9655297"/>
              <a:chOff x="0" y="0"/>
              <a:chExt cx="7981950" cy="45783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r="r" b="b" t="t" l="l"/>
                <a:pathLst>
                  <a:path h="4326890" w="645160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981950" cy="4542790"/>
              </a:xfrm>
              <a:custGeom>
                <a:avLst/>
                <a:gdLst/>
                <a:ahLst/>
                <a:cxnLst/>
                <a:rect r="r" b="b" t="t" l="l"/>
                <a:pathLst>
                  <a:path h="4542790" w="798195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969696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r="r" b="b" t="t" l="l"/>
                <a:pathLst>
                  <a:path h="96520" w="105918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727171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r="r" b="b" t="t" l="l"/>
                <a:pathLst>
                  <a:path h="35560" w="765429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7171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962660" y="276860"/>
                <a:ext cx="6055360" cy="3789680"/>
              </a:xfrm>
              <a:custGeom>
                <a:avLst/>
                <a:gdLst/>
                <a:ahLst/>
                <a:cxnLst/>
                <a:rect r="r" b="b" t="t" l="l"/>
                <a:pathLst>
                  <a:path h="3789680" w="6055360">
                    <a:moveTo>
                      <a:pt x="0" y="0"/>
                    </a:moveTo>
                    <a:lnTo>
                      <a:pt x="6055360" y="0"/>
                    </a:lnTo>
                    <a:lnTo>
                      <a:pt x="6055360" y="3789680"/>
                    </a:lnTo>
                    <a:lnTo>
                      <a:pt x="0" y="378968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0391" t="0" r="-15630" b="0"/>
                </a:stretch>
              </a:blip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3384156" y="611644"/>
            <a:ext cx="11519689" cy="834112"/>
            <a:chOff x="0" y="0"/>
            <a:chExt cx="15359585" cy="111215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5359585" cy="1112150"/>
              <a:chOff x="0" y="0"/>
              <a:chExt cx="3033992" cy="21968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033992" cy="219684"/>
              </a:xfrm>
              <a:custGeom>
                <a:avLst/>
                <a:gdLst/>
                <a:ahLst/>
                <a:cxnLst/>
                <a:rect r="r" b="b" t="t" l="l"/>
                <a:pathLst>
                  <a:path h="219684" w="3033992">
                    <a:moveTo>
                      <a:pt x="12097" y="0"/>
                    </a:moveTo>
                    <a:lnTo>
                      <a:pt x="3021895" y="0"/>
                    </a:lnTo>
                    <a:cubicBezTo>
                      <a:pt x="3028576" y="0"/>
                      <a:pt x="3033992" y="5416"/>
                      <a:pt x="3033992" y="12097"/>
                    </a:cubicBezTo>
                    <a:lnTo>
                      <a:pt x="3033992" y="207587"/>
                    </a:lnTo>
                    <a:cubicBezTo>
                      <a:pt x="3033992" y="210795"/>
                      <a:pt x="3032718" y="213872"/>
                      <a:pt x="3030449" y="216141"/>
                    </a:cubicBezTo>
                    <a:cubicBezTo>
                      <a:pt x="3028180" y="218409"/>
                      <a:pt x="3025103" y="219684"/>
                      <a:pt x="3021895" y="219684"/>
                    </a:cubicBezTo>
                    <a:lnTo>
                      <a:pt x="12097" y="219684"/>
                    </a:lnTo>
                    <a:cubicBezTo>
                      <a:pt x="5416" y="219684"/>
                      <a:pt x="0" y="214268"/>
                      <a:pt x="0" y="207587"/>
                    </a:cubicBezTo>
                    <a:lnTo>
                      <a:pt x="0" y="12097"/>
                    </a:lnTo>
                    <a:cubicBezTo>
                      <a:pt x="0" y="5416"/>
                      <a:pt x="5416" y="0"/>
                      <a:pt x="12097" y="0"/>
                    </a:cubicBezTo>
                    <a:close/>
                  </a:path>
                </a:pathLst>
              </a:custGeom>
              <a:solidFill>
                <a:srgbClr val="005AA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3033992" cy="2577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21254" y="77708"/>
              <a:ext cx="14870750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FlightTrack: Your Personal Flight Assistant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78557" y="1732743"/>
            <a:ext cx="17730885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Stay informed with real-time updates on the flight status and notifications with </a:t>
            </a:r>
            <a:r>
              <a:rPr lang="en-US" sz="21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FlightTrack</a:t>
            </a:r>
            <a:r>
              <a:rPr lang="en-US" sz="21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 Stay connected to receive timely notifications and access detailed flight information conveniently.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46147" y="8531225"/>
            <a:ext cx="5341853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By-</a:t>
            </a:r>
          </a:p>
          <a:p>
            <a:pPr algn="l" marL="0" indent="0" lvl="0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Name: Lakshay Chauhan</a:t>
            </a:r>
          </a:p>
          <a:p>
            <a:pPr algn="l" marL="0" indent="0" lvl="0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Email: lakshaychauhan030@gmail.com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Date: 29/07/2024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152492" y="3516155"/>
            <a:ext cx="3502705" cy="4006994"/>
            <a:chOff x="0" y="0"/>
            <a:chExt cx="4670274" cy="534265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670274" cy="4701618"/>
            </a:xfrm>
            <a:custGeom>
              <a:avLst/>
              <a:gdLst/>
              <a:ahLst/>
              <a:cxnLst/>
              <a:rect r="r" b="b" t="t" l="l"/>
              <a:pathLst>
                <a:path h="4701618" w="4670274">
                  <a:moveTo>
                    <a:pt x="0" y="0"/>
                  </a:moveTo>
                  <a:lnTo>
                    <a:pt x="4670274" y="0"/>
                  </a:lnTo>
                  <a:lnTo>
                    <a:pt x="4670274" y="4701618"/>
                  </a:lnTo>
                  <a:lnTo>
                    <a:pt x="0" y="4701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48620" y="4904509"/>
              <a:ext cx="4373033" cy="438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6"/>
                </a:lnSpc>
                <a:spcBef>
                  <a:spcPct val="0"/>
                </a:spcBef>
              </a:pPr>
              <a:r>
                <a:rPr lang="en-US" sz="1968">
                  <a:solidFill>
                    <a:srgbClr val="00000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Indigo - Hack to Hire 2024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7938" y="2562590"/>
            <a:ext cx="15072123" cy="7516426"/>
          </a:xfrm>
          <a:custGeom>
            <a:avLst/>
            <a:gdLst/>
            <a:ahLst/>
            <a:cxnLst/>
            <a:rect r="r" b="b" t="t" l="l"/>
            <a:pathLst>
              <a:path h="7516426" w="15072123">
                <a:moveTo>
                  <a:pt x="0" y="0"/>
                </a:moveTo>
                <a:lnTo>
                  <a:pt x="15072124" y="0"/>
                </a:lnTo>
                <a:lnTo>
                  <a:pt x="15072124" y="7516426"/>
                </a:lnTo>
                <a:lnTo>
                  <a:pt x="0" y="7516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96531" y="103209"/>
            <a:ext cx="11294937" cy="87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</a:pPr>
            <a:r>
              <a:rPr lang="en-US" sz="5052" spc="308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FLIGHTTRACK SCREENSHOTS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61747" y="1948436"/>
            <a:ext cx="10764506" cy="337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0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An OTP is sent to the user's email or phone number for verification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58789" y="1180784"/>
            <a:ext cx="9570422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82" u="sng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5. OTP SENT TO EMAIL/PHONE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0086" y="2571426"/>
            <a:ext cx="15027827" cy="7498754"/>
          </a:xfrm>
          <a:custGeom>
            <a:avLst/>
            <a:gdLst/>
            <a:ahLst/>
            <a:cxnLst/>
            <a:rect r="r" b="b" t="t" l="l"/>
            <a:pathLst>
              <a:path h="7498754" w="15027827">
                <a:moveTo>
                  <a:pt x="0" y="0"/>
                </a:moveTo>
                <a:lnTo>
                  <a:pt x="15027828" y="0"/>
                </a:lnTo>
                <a:lnTo>
                  <a:pt x="15027828" y="7498754"/>
                </a:lnTo>
                <a:lnTo>
                  <a:pt x="0" y="7498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96531" y="112045"/>
            <a:ext cx="11294937" cy="87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</a:pPr>
            <a:r>
              <a:rPr lang="en-US" sz="5052" spc="308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FLIGHTTRACK SCREENSHOTS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61747" y="1957272"/>
            <a:ext cx="10764506" cy="337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0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User enters the received OTP to verify their email or phone number.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58789" y="1189620"/>
            <a:ext cx="9570422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82" u="sng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6. FILLING OTP FOR VERIFICATION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3701" y="2659528"/>
            <a:ext cx="14980599" cy="7439557"/>
          </a:xfrm>
          <a:custGeom>
            <a:avLst/>
            <a:gdLst/>
            <a:ahLst/>
            <a:cxnLst/>
            <a:rect r="r" b="b" t="t" l="l"/>
            <a:pathLst>
              <a:path h="7439557" w="14980599">
                <a:moveTo>
                  <a:pt x="0" y="0"/>
                </a:moveTo>
                <a:lnTo>
                  <a:pt x="14980598" y="0"/>
                </a:lnTo>
                <a:lnTo>
                  <a:pt x="14980598" y="7439557"/>
                </a:lnTo>
                <a:lnTo>
                  <a:pt x="0" y="7439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96531" y="83140"/>
            <a:ext cx="11294937" cy="87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</a:pPr>
            <a:r>
              <a:rPr lang="en-US" sz="5052" spc="308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FLIGHTTRACK SCREENSHOTS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61747" y="1928366"/>
            <a:ext cx="10764506" cy="337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0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Notification indicating successful OTP verification and subscription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58789" y="1160715"/>
            <a:ext cx="9570422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82" u="sng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7. SUCCESS OTP NOTIFICATION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1008" y="2716815"/>
            <a:ext cx="14865985" cy="7374892"/>
          </a:xfrm>
          <a:custGeom>
            <a:avLst/>
            <a:gdLst/>
            <a:ahLst/>
            <a:cxnLst/>
            <a:rect r="r" b="b" t="t" l="l"/>
            <a:pathLst>
              <a:path h="7374892" w="14865985">
                <a:moveTo>
                  <a:pt x="0" y="0"/>
                </a:moveTo>
                <a:lnTo>
                  <a:pt x="14865984" y="0"/>
                </a:lnTo>
                <a:lnTo>
                  <a:pt x="14865984" y="7374892"/>
                </a:lnTo>
                <a:lnTo>
                  <a:pt x="0" y="7374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96531" y="90518"/>
            <a:ext cx="11294937" cy="87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</a:pPr>
            <a:r>
              <a:rPr lang="en-US" sz="5052" spc="308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FLIGHTTRACK SCREENSHOTS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61747" y="1935745"/>
            <a:ext cx="10764506" cy="337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0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User confirmation page indicating successful subscription for flight updates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58789" y="1168093"/>
            <a:ext cx="9570422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82" u="sng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8. USER CONFIRMATION FOR UPDATES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57938" y="3209199"/>
            <a:ext cx="10372125" cy="5697908"/>
          </a:xfrm>
          <a:custGeom>
            <a:avLst/>
            <a:gdLst/>
            <a:ahLst/>
            <a:cxnLst/>
            <a:rect r="r" b="b" t="t" l="l"/>
            <a:pathLst>
              <a:path h="5697908" w="10372125">
                <a:moveTo>
                  <a:pt x="0" y="0"/>
                </a:moveTo>
                <a:lnTo>
                  <a:pt x="10372124" y="0"/>
                </a:lnTo>
                <a:lnTo>
                  <a:pt x="10372124" y="5697908"/>
                </a:lnTo>
                <a:lnTo>
                  <a:pt x="0" y="5697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96531" y="364914"/>
            <a:ext cx="11294937" cy="87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</a:pPr>
            <a:r>
              <a:rPr lang="en-US" sz="5052" spc="308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FLIGHTTRACK SCREENSHOTS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61747" y="2404480"/>
            <a:ext cx="10764506" cy="337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0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Example of an email notification sent to users about their flight status updates,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58789" y="1442489"/>
            <a:ext cx="9570422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82" u="sng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9. UPDATE NOTIFICATION ON EMAIL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96531" y="364914"/>
            <a:ext cx="11294937" cy="871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</a:pPr>
            <a:r>
              <a:rPr lang="en-US" sz="5052" spc="308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CHALLENGES AND SOLUTIONS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761747" y="1375495"/>
            <a:ext cx="10764506" cy="69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0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There are 3 major challenges I faced while developing this application, are as follows: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39140" y="2246774"/>
            <a:ext cx="15409719" cy="7547025"/>
            <a:chOff x="0" y="0"/>
            <a:chExt cx="20546292" cy="100627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857803" y="2127022"/>
              <a:ext cx="1626894" cy="745066"/>
              <a:chOff x="0" y="0"/>
              <a:chExt cx="321362" cy="14717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21362" cy="147174"/>
              </a:xfrm>
              <a:custGeom>
                <a:avLst/>
                <a:gdLst/>
                <a:ahLst/>
                <a:cxnLst/>
                <a:rect r="r" b="b" t="t" l="l"/>
                <a:pathLst>
                  <a:path h="147174" w="321362">
                    <a:moveTo>
                      <a:pt x="73587" y="0"/>
                    </a:moveTo>
                    <a:lnTo>
                      <a:pt x="247775" y="0"/>
                    </a:lnTo>
                    <a:cubicBezTo>
                      <a:pt x="288416" y="0"/>
                      <a:pt x="321362" y="32946"/>
                      <a:pt x="321362" y="73587"/>
                    </a:cubicBezTo>
                    <a:lnTo>
                      <a:pt x="321362" y="73587"/>
                    </a:lnTo>
                    <a:cubicBezTo>
                      <a:pt x="321362" y="114228"/>
                      <a:pt x="288416" y="147174"/>
                      <a:pt x="247775" y="147174"/>
                    </a:cubicBezTo>
                    <a:lnTo>
                      <a:pt x="73587" y="147174"/>
                    </a:lnTo>
                    <a:cubicBezTo>
                      <a:pt x="32946" y="147174"/>
                      <a:pt x="0" y="114228"/>
                      <a:pt x="0" y="73587"/>
                    </a:cubicBezTo>
                    <a:lnTo>
                      <a:pt x="0" y="73587"/>
                    </a:lnTo>
                    <a:cubicBezTo>
                      <a:pt x="0" y="32946"/>
                      <a:pt x="32946" y="0"/>
                      <a:pt x="73587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321362" cy="1852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171188" y="2250847"/>
              <a:ext cx="1000125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trike="noStrike" u="none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Issues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625433" y="4181025"/>
              <a:ext cx="2091635" cy="745066"/>
              <a:chOff x="0" y="0"/>
              <a:chExt cx="413162" cy="14717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13162" cy="147174"/>
              </a:xfrm>
              <a:custGeom>
                <a:avLst/>
                <a:gdLst/>
                <a:ahLst/>
                <a:cxnLst/>
                <a:rect r="r" b="b" t="t" l="l"/>
                <a:pathLst>
                  <a:path h="147174" w="413162">
                    <a:moveTo>
                      <a:pt x="73587" y="0"/>
                    </a:moveTo>
                    <a:lnTo>
                      <a:pt x="339576" y="0"/>
                    </a:lnTo>
                    <a:cubicBezTo>
                      <a:pt x="380216" y="0"/>
                      <a:pt x="413162" y="32946"/>
                      <a:pt x="413162" y="73587"/>
                    </a:cubicBezTo>
                    <a:lnTo>
                      <a:pt x="413162" y="73587"/>
                    </a:lnTo>
                    <a:cubicBezTo>
                      <a:pt x="413162" y="114228"/>
                      <a:pt x="380216" y="147174"/>
                      <a:pt x="339576" y="147174"/>
                    </a:cubicBezTo>
                    <a:lnTo>
                      <a:pt x="73587" y="147174"/>
                    </a:lnTo>
                    <a:cubicBezTo>
                      <a:pt x="32946" y="147174"/>
                      <a:pt x="0" y="114228"/>
                      <a:pt x="0" y="73587"/>
                    </a:cubicBezTo>
                    <a:lnTo>
                      <a:pt x="0" y="73587"/>
                    </a:lnTo>
                    <a:cubicBezTo>
                      <a:pt x="0" y="32946"/>
                      <a:pt x="32946" y="0"/>
                      <a:pt x="73587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413162" cy="1852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884820" y="4266394"/>
              <a:ext cx="157286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Solutions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0" y="6959816"/>
              <a:ext cx="3342501" cy="745066"/>
              <a:chOff x="0" y="0"/>
              <a:chExt cx="660247" cy="14717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60247" cy="147174"/>
              </a:xfrm>
              <a:custGeom>
                <a:avLst/>
                <a:gdLst/>
                <a:ahLst/>
                <a:cxnLst/>
                <a:rect r="r" b="b" t="t" l="l"/>
                <a:pathLst>
                  <a:path h="147174" w="660247">
                    <a:moveTo>
                      <a:pt x="52501" y="0"/>
                    </a:moveTo>
                    <a:lnTo>
                      <a:pt x="607746" y="0"/>
                    </a:lnTo>
                    <a:cubicBezTo>
                      <a:pt x="636742" y="0"/>
                      <a:pt x="660247" y="23505"/>
                      <a:pt x="660247" y="52501"/>
                    </a:cubicBezTo>
                    <a:lnTo>
                      <a:pt x="660247" y="94673"/>
                    </a:lnTo>
                    <a:cubicBezTo>
                      <a:pt x="660247" y="123668"/>
                      <a:pt x="636742" y="147174"/>
                      <a:pt x="607746" y="147174"/>
                    </a:cubicBezTo>
                    <a:lnTo>
                      <a:pt x="52501" y="147174"/>
                    </a:lnTo>
                    <a:cubicBezTo>
                      <a:pt x="38577" y="147174"/>
                      <a:pt x="25223" y="141642"/>
                      <a:pt x="15377" y="131796"/>
                    </a:cubicBezTo>
                    <a:cubicBezTo>
                      <a:pt x="5531" y="121951"/>
                      <a:pt x="0" y="108597"/>
                      <a:pt x="0" y="94673"/>
                    </a:cubicBezTo>
                    <a:lnTo>
                      <a:pt x="0" y="52501"/>
                    </a:lnTo>
                    <a:cubicBezTo>
                      <a:pt x="0" y="38577"/>
                      <a:pt x="5531" y="25223"/>
                      <a:pt x="15377" y="15377"/>
                    </a:cubicBezTo>
                    <a:cubicBezTo>
                      <a:pt x="25223" y="5531"/>
                      <a:pt x="38577" y="0"/>
                      <a:pt x="52501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660247" cy="1852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205002" y="7045185"/>
              <a:ext cx="2932497" cy="44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Further Solutions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3530210" y="0"/>
              <a:ext cx="5268488" cy="10062700"/>
              <a:chOff x="0" y="0"/>
              <a:chExt cx="1040689" cy="198769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040689" cy="1987694"/>
              </a:xfrm>
              <a:custGeom>
                <a:avLst/>
                <a:gdLst/>
                <a:ahLst/>
                <a:cxnLst/>
                <a:rect r="r" b="b" t="t" l="l"/>
                <a:pathLst>
                  <a:path h="1987694" w="1040689">
                    <a:moveTo>
                      <a:pt x="88169" y="0"/>
                    </a:moveTo>
                    <a:lnTo>
                      <a:pt x="952520" y="0"/>
                    </a:lnTo>
                    <a:cubicBezTo>
                      <a:pt x="1001214" y="0"/>
                      <a:pt x="1040689" y="39474"/>
                      <a:pt x="1040689" y="88169"/>
                    </a:cubicBezTo>
                    <a:lnTo>
                      <a:pt x="1040689" y="1899525"/>
                    </a:lnTo>
                    <a:cubicBezTo>
                      <a:pt x="1040689" y="1922909"/>
                      <a:pt x="1031400" y="1945335"/>
                      <a:pt x="1014865" y="1961870"/>
                    </a:cubicBezTo>
                    <a:cubicBezTo>
                      <a:pt x="998330" y="1978405"/>
                      <a:pt x="975904" y="1987694"/>
                      <a:pt x="952520" y="1987694"/>
                    </a:cubicBezTo>
                    <a:lnTo>
                      <a:pt x="88169" y="1987694"/>
                    </a:lnTo>
                    <a:cubicBezTo>
                      <a:pt x="64785" y="1987694"/>
                      <a:pt x="42359" y="1978405"/>
                      <a:pt x="25824" y="1961870"/>
                    </a:cubicBezTo>
                    <a:cubicBezTo>
                      <a:pt x="9289" y="1945335"/>
                      <a:pt x="0" y="1922909"/>
                      <a:pt x="0" y="1899525"/>
                    </a:cubicBezTo>
                    <a:lnTo>
                      <a:pt x="0" y="88169"/>
                    </a:lnTo>
                    <a:cubicBezTo>
                      <a:pt x="0" y="39474"/>
                      <a:pt x="39474" y="0"/>
                      <a:pt x="8816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rnd">
                <a:solidFill>
                  <a:srgbClr val="FF8379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040689" cy="20257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975061" y="549263"/>
              <a:ext cx="4220916" cy="845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11"/>
                </a:lnSpc>
                <a:spcBef>
                  <a:spcPct val="0"/>
                </a:spcBef>
              </a:pPr>
              <a:r>
                <a:rPr lang="en-US" sz="1961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REAL-TIME UPDATES AND NOTIFICATIONS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054058" y="2107972"/>
              <a:ext cx="4062922" cy="715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6"/>
                </a:lnSpc>
                <a:spcBef>
                  <a:spcPct val="0"/>
                </a:spcBef>
              </a:pPr>
              <a:r>
                <a:rPr lang="en-US" sz="1677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Ensuring timely and accurate updates for users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054058" y="4161975"/>
              <a:ext cx="4062922" cy="1794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6"/>
                </a:lnSpc>
                <a:spcBef>
                  <a:spcPct val="0"/>
                </a:spcBef>
              </a:pPr>
              <a:r>
                <a:rPr lang="en-US" sz="1677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Integrated the Flightera API for real-time data and used APScheduler to check flight statuses every 10 minutes in a free tier account.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4054058" y="6940766"/>
              <a:ext cx="4062922" cy="2513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6"/>
                </a:lnSpc>
                <a:spcBef>
                  <a:spcPct val="0"/>
                </a:spcBef>
              </a:pPr>
              <a:r>
                <a:rPr lang="en-US" sz="1677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Better API can be used which triggers whenever an update is made in a flight status and whosever user have subscribed for the flights can be alerted to increase performance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9841620" y="549263"/>
              <a:ext cx="4445646" cy="845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11"/>
                </a:lnSpc>
                <a:spcBef>
                  <a:spcPct val="0"/>
                </a:spcBef>
              </a:pPr>
              <a:r>
                <a:rPr lang="en-US" sz="1961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SCALABILITY OF THE BACKEND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0032982" y="2107972"/>
              <a:ext cx="4062922" cy="1075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6"/>
                </a:lnSpc>
                <a:spcBef>
                  <a:spcPct val="0"/>
                </a:spcBef>
              </a:pPr>
              <a:r>
                <a:rPr lang="en-US" sz="1677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Handling increased user traffic and ensuring performance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0032982" y="4161975"/>
              <a:ext cx="4062922" cy="1794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6"/>
                </a:lnSpc>
                <a:spcBef>
                  <a:spcPct val="0"/>
                </a:spcBef>
              </a:pPr>
              <a:r>
                <a:rPr lang="en-US" sz="1677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Designed a modular architecture with Flask and MongoDB to efficiently manage and scale the backend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0032982" y="6940766"/>
              <a:ext cx="4062922" cy="1794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6"/>
                </a:lnSpc>
                <a:spcBef>
                  <a:spcPct val="0"/>
                </a:spcBef>
              </a:pPr>
              <a:r>
                <a:rPr lang="en-US" sz="1677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Cost efficient and Scalable backend can be developed using various cloud servers such as monolithic and serverless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5801590" y="549263"/>
              <a:ext cx="4220916" cy="126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1"/>
                </a:lnSpc>
              </a:pPr>
              <a:r>
                <a:rPr lang="en-US" sz="1961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SECURITY MEASURES (OTP VERIFICATION)</a:t>
              </a:r>
            </a:p>
            <a:p>
              <a:pPr algn="ctr" marL="0" indent="0" lvl="0">
                <a:lnSpc>
                  <a:spcPts val="2511"/>
                </a:lnSpc>
                <a:spcBef>
                  <a:spcPct val="0"/>
                </a:spcBef>
              </a:pP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5880587" y="2107972"/>
              <a:ext cx="4062922" cy="1075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6"/>
                </a:lnSpc>
                <a:spcBef>
                  <a:spcPct val="0"/>
                </a:spcBef>
              </a:pPr>
              <a:r>
                <a:rPr lang="en-US" sz="1677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Preventing spam and ensuring genuine user registrations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5880587" y="4161975"/>
              <a:ext cx="4062922" cy="1794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6"/>
                </a:lnSpc>
                <a:spcBef>
                  <a:spcPct val="0"/>
                </a:spcBef>
              </a:pPr>
              <a:r>
                <a:rPr lang="en-US" sz="1677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Implemented OTP verification via email and SMS to authenticate users before subscribing them to notifications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15277805" y="0"/>
              <a:ext cx="5268488" cy="10062700"/>
              <a:chOff x="0" y="0"/>
              <a:chExt cx="1040689" cy="198769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040689" cy="1987694"/>
              </a:xfrm>
              <a:custGeom>
                <a:avLst/>
                <a:gdLst/>
                <a:ahLst/>
                <a:cxnLst/>
                <a:rect r="r" b="b" t="t" l="l"/>
                <a:pathLst>
                  <a:path h="1987694" w="1040689">
                    <a:moveTo>
                      <a:pt x="88169" y="0"/>
                    </a:moveTo>
                    <a:lnTo>
                      <a:pt x="952520" y="0"/>
                    </a:lnTo>
                    <a:cubicBezTo>
                      <a:pt x="1001214" y="0"/>
                      <a:pt x="1040689" y="39474"/>
                      <a:pt x="1040689" y="88169"/>
                    </a:cubicBezTo>
                    <a:lnTo>
                      <a:pt x="1040689" y="1899525"/>
                    </a:lnTo>
                    <a:cubicBezTo>
                      <a:pt x="1040689" y="1922909"/>
                      <a:pt x="1031400" y="1945335"/>
                      <a:pt x="1014865" y="1961870"/>
                    </a:cubicBezTo>
                    <a:cubicBezTo>
                      <a:pt x="998330" y="1978405"/>
                      <a:pt x="975904" y="1987694"/>
                      <a:pt x="952520" y="1987694"/>
                    </a:cubicBezTo>
                    <a:lnTo>
                      <a:pt x="88169" y="1987694"/>
                    </a:lnTo>
                    <a:cubicBezTo>
                      <a:pt x="64785" y="1987694"/>
                      <a:pt x="42359" y="1978405"/>
                      <a:pt x="25824" y="1961870"/>
                    </a:cubicBezTo>
                    <a:cubicBezTo>
                      <a:pt x="9289" y="1945335"/>
                      <a:pt x="0" y="1922909"/>
                      <a:pt x="0" y="1899525"/>
                    </a:cubicBezTo>
                    <a:lnTo>
                      <a:pt x="0" y="88169"/>
                    </a:lnTo>
                    <a:cubicBezTo>
                      <a:pt x="0" y="39474"/>
                      <a:pt x="39474" y="0"/>
                      <a:pt x="8816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rnd">
                <a:solidFill>
                  <a:srgbClr val="8ED7E8"/>
                </a:solidFill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1040689" cy="20257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15880587" y="6940766"/>
              <a:ext cx="4062922" cy="1075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6"/>
                </a:lnSpc>
                <a:spcBef>
                  <a:spcPct val="0"/>
                </a:spcBef>
              </a:pPr>
              <a:r>
                <a:rPr lang="en-US" sz="1677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reCAPTCHA integration can be done to stop DDOS attacks</a:t>
              </a:r>
            </a:p>
          </p:txBody>
        </p:sp>
        <p:grpSp>
          <p:nvGrpSpPr>
            <p:cNvPr name="Group 35" id="35"/>
            <p:cNvGrpSpPr/>
            <p:nvPr/>
          </p:nvGrpSpPr>
          <p:grpSpPr>
            <a:xfrm rot="0">
              <a:off x="9509898" y="0"/>
              <a:ext cx="5268488" cy="10062700"/>
              <a:chOff x="0" y="0"/>
              <a:chExt cx="1040689" cy="198769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040689" cy="1987694"/>
              </a:xfrm>
              <a:custGeom>
                <a:avLst/>
                <a:gdLst/>
                <a:ahLst/>
                <a:cxnLst/>
                <a:rect r="r" b="b" t="t" l="l"/>
                <a:pathLst>
                  <a:path h="1987694" w="1040689">
                    <a:moveTo>
                      <a:pt x="88169" y="0"/>
                    </a:moveTo>
                    <a:lnTo>
                      <a:pt x="952520" y="0"/>
                    </a:lnTo>
                    <a:cubicBezTo>
                      <a:pt x="1001214" y="0"/>
                      <a:pt x="1040689" y="39474"/>
                      <a:pt x="1040689" y="88169"/>
                    </a:cubicBezTo>
                    <a:lnTo>
                      <a:pt x="1040689" y="1899525"/>
                    </a:lnTo>
                    <a:cubicBezTo>
                      <a:pt x="1040689" y="1922909"/>
                      <a:pt x="1031400" y="1945335"/>
                      <a:pt x="1014865" y="1961870"/>
                    </a:cubicBezTo>
                    <a:cubicBezTo>
                      <a:pt x="998330" y="1978405"/>
                      <a:pt x="975904" y="1987694"/>
                      <a:pt x="952520" y="1987694"/>
                    </a:cubicBezTo>
                    <a:lnTo>
                      <a:pt x="88169" y="1987694"/>
                    </a:lnTo>
                    <a:cubicBezTo>
                      <a:pt x="64785" y="1987694"/>
                      <a:pt x="42359" y="1978405"/>
                      <a:pt x="25824" y="1961870"/>
                    </a:cubicBezTo>
                    <a:cubicBezTo>
                      <a:pt x="9289" y="1945335"/>
                      <a:pt x="0" y="1922909"/>
                      <a:pt x="0" y="1899525"/>
                    </a:cubicBezTo>
                    <a:lnTo>
                      <a:pt x="0" y="88169"/>
                    </a:lnTo>
                    <a:cubicBezTo>
                      <a:pt x="0" y="39474"/>
                      <a:pt x="39474" y="0"/>
                      <a:pt x="8816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rnd">
                <a:solidFill>
                  <a:srgbClr val="7ED957"/>
                </a:solidFill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1040689" cy="20257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96531" y="364914"/>
            <a:ext cx="11294937" cy="87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</a:pPr>
            <a:r>
              <a:rPr lang="en-US" sz="5052" spc="308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FUTURE IMPROVEMENTS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761747" y="1375495"/>
            <a:ext cx="10764506" cy="69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0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There are 3 major challenges I faced while developing this application, are as follows:</a:t>
            </a:r>
          </a:p>
        </p:txBody>
      </p:sp>
      <p:grpSp>
        <p:nvGrpSpPr>
          <p:cNvPr name="Group 4" id="4"/>
          <p:cNvGrpSpPr/>
          <p:nvPr/>
        </p:nvGrpSpPr>
        <p:grpSpPr>
          <a:xfrm rot="-10800000">
            <a:off x="671668" y="2246774"/>
            <a:ext cx="1359785" cy="1360282"/>
            <a:chOff x="0" y="0"/>
            <a:chExt cx="587259" cy="5874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7259" cy="587474"/>
            </a:xfrm>
            <a:custGeom>
              <a:avLst/>
              <a:gdLst/>
              <a:ahLst/>
              <a:cxnLst/>
              <a:rect r="r" b="b" t="t" l="l"/>
              <a:pathLst>
                <a:path h="587474" w="587259">
                  <a:moveTo>
                    <a:pt x="85402" y="0"/>
                  </a:moveTo>
                  <a:lnTo>
                    <a:pt x="501857" y="0"/>
                  </a:lnTo>
                  <a:cubicBezTo>
                    <a:pt x="549023" y="0"/>
                    <a:pt x="587259" y="38236"/>
                    <a:pt x="587259" y="85402"/>
                  </a:cubicBezTo>
                  <a:lnTo>
                    <a:pt x="587259" y="502072"/>
                  </a:lnTo>
                  <a:cubicBezTo>
                    <a:pt x="587259" y="549238"/>
                    <a:pt x="549023" y="587474"/>
                    <a:pt x="501857" y="587474"/>
                  </a:cubicBezTo>
                  <a:lnTo>
                    <a:pt x="85402" y="587474"/>
                  </a:lnTo>
                  <a:cubicBezTo>
                    <a:pt x="38236" y="587474"/>
                    <a:pt x="0" y="549238"/>
                    <a:pt x="0" y="502072"/>
                  </a:cubicBezTo>
                  <a:lnTo>
                    <a:pt x="0" y="85402"/>
                  </a:lnTo>
                  <a:cubicBezTo>
                    <a:pt x="0" y="38236"/>
                    <a:pt x="38236" y="0"/>
                    <a:pt x="85402" y="0"/>
                  </a:cubicBezTo>
                  <a:close/>
                </a:path>
              </a:pathLst>
            </a:custGeom>
            <a:solidFill>
              <a:srgbClr val="9397D8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87259" cy="625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85103" y="2507133"/>
            <a:ext cx="1132914" cy="79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6"/>
              </a:lnSpc>
              <a:spcBef>
                <a:spcPct val="0"/>
              </a:spcBef>
            </a:pPr>
            <a:r>
              <a:rPr lang="en-US" sz="4934">
                <a:solidFill>
                  <a:srgbClr val="F8F8F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446731" y="2422562"/>
            <a:ext cx="11309437" cy="1008708"/>
            <a:chOff x="0" y="0"/>
            <a:chExt cx="15079250" cy="134494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4160174" cy="5819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40"/>
                </a:lnSpc>
                <a:spcBef>
                  <a:spcPct val="0"/>
                </a:spcBef>
              </a:pPr>
              <a:r>
                <a:rPr lang="en-US" sz="2765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Filtering Options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47080"/>
              <a:ext cx="15079250" cy="497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26"/>
                </a:lnSpc>
                <a:spcBef>
                  <a:spcPct val="0"/>
                </a:spcBef>
              </a:pPr>
              <a:r>
                <a:rPr lang="en-US" sz="2364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Implement advanced filtering options for users to customize notifications.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671668" y="4140158"/>
            <a:ext cx="1359785" cy="1360282"/>
            <a:chOff x="0" y="0"/>
            <a:chExt cx="587259" cy="5874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7259" cy="587474"/>
            </a:xfrm>
            <a:custGeom>
              <a:avLst/>
              <a:gdLst/>
              <a:ahLst/>
              <a:cxnLst/>
              <a:rect r="r" b="b" t="t" l="l"/>
              <a:pathLst>
                <a:path h="587474" w="587259">
                  <a:moveTo>
                    <a:pt x="85402" y="0"/>
                  </a:moveTo>
                  <a:lnTo>
                    <a:pt x="501857" y="0"/>
                  </a:lnTo>
                  <a:cubicBezTo>
                    <a:pt x="549023" y="0"/>
                    <a:pt x="587259" y="38236"/>
                    <a:pt x="587259" y="85402"/>
                  </a:cubicBezTo>
                  <a:lnTo>
                    <a:pt x="587259" y="502072"/>
                  </a:lnTo>
                  <a:cubicBezTo>
                    <a:pt x="587259" y="549238"/>
                    <a:pt x="549023" y="587474"/>
                    <a:pt x="501857" y="587474"/>
                  </a:cubicBezTo>
                  <a:lnTo>
                    <a:pt x="85402" y="587474"/>
                  </a:lnTo>
                  <a:cubicBezTo>
                    <a:pt x="38236" y="587474"/>
                    <a:pt x="0" y="549238"/>
                    <a:pt x="0" y="502072"/>
                  </a:cubicBezTo>
                  <a:lnTo>
                    <a:pt x="0" y="85402"/>
                  </a:lnTo>
                  <a:cubicBezTo>
                    <a:pt x="0" y="38236"/>
                    <a:pt x="38236" y="0"/>
                    <a:pt x="85402" y="0"/>
                  </a:cubicBezTo>
                  <a:close/>
                </a:path>
              </a:pathLst>
            </a:custGeom>
            <a:solidFill>
              <a:srgbClr val="8ED7E8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87259" cy="625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85103" y="4400517"/>
            <a:ext cx="1132914" cy="79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6"/>
              </a:lnSpc>
              <a:spcBef>
                <a:spcPct val="0"/>
              </a:spcBef>
            </a:pPr>
            <a:r>
              <a:rPr lang="en-US" sz="4934">
                <a:solidFill>
                  <a:srgbClr val="F8F8F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446731" y="4263158"/>
            <a:ext cx="8992603" cy="1114284"/>
            <a:chOff x="0" y="0"/>
            <a:chExt cx="11990138" cy="148571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5458239" cy="5819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40"/>
                </a:lnSpc>
                <a:spcBef>
                  <a:spcPct val="0"/>
                </a:spcBef>
              </a:pPr>
              <a:r>
                <a:rPr lang="en-US" sz="2765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Multilingual Support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82002"/>
              <a:ext cx="11990138" cy="503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26"/>
                </a:lnSpc>
                <a:spcBef>
                  <a:spcPct val="0"/>
                </a:spcBef>
              </a:pPr>
              <a:r>
                <a:rPr lang="en-US" sz="2364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Add multi-language support to cater to a global audience.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-10800000">
            <a:off x="671668" y="5916757"/>
            <a:ext cx="1359785" cy="1360282"/>
            <a:chOff x="0" y="0"/>
            <a:chExt cx="587259" cy="58747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7259" cy="587474"/>
            </a:xfrm>
            <a:custGeom>
              <a:avLst/>
              <a:gdLst/>
              <a:ahLst/>
              <a:cxnLst/>
              <a:rect r="r" b="b" t="t" l="l"/>
              <a:pathLst>
                <a:path h="587474" w="587259">
                  <a:moveTo>
                    <a:pt x="85402" y="0"/>
                  </a:moveTo>
                  <a:lnTo>
                    <a:pt x="501857" y="0"/>
                  </a:lnTo>
                  <a:cubicBezTo>
                    <a:pt x="549023" y="0"/>
                    <a:pt x="587259" y="38236"/>
                    <a:pt x="587259" y="85402"/>
                  </a:cubicBezTo>
                  <a:lnTo>
                    <a:pt x="587259" y="502072"/>
                  </a:lnTo>
                  <a:cubicBezTo>
                    <a:pt x="587259" y="549238"/>
                    <a:pt x="549023" y="587474"/>
                    <a:pt x="501857" y="587474"/>
                  </a:cubicBezTo>
                  <a:lnTo>
                    <a:pt x="85402" y="587474"/>
                  </a:lnTo>
                  <a:cubicBezTo>
                    <a:pt x="38236" y="587474"/>
                    <a:pt x="0" y="549238"/>
                    <a:pt x="0" y="502072"/>
                  </a:cubicBezTo>
                  <a:lnTo>
                    <a:pt x="0" y="85402"/>
                  </a:lnTo>
                  <a:cubicBezTo>
                    <a:pt x="0" y="38236"/>
                    <a:pt x="38236" y="0"/>
                    <a:pt x="85402" y="0"/>
                  </a:cubicBezTo>
                  <a:close/>
                </a:path>
              </a:pathLst>
            </a:custGeom>
            <a:solidFill>
              <a:srgbClr val="F8B27C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87259" cy="625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85103" y="6177115"/>
            <a:ext cx="1132914" cy="79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6"/>
              </a:lnSpc>
              <a:spcBef>
                <a:spcPct val="0"/>
              </a:spcBef>
            </a:pPr>
            <a:r>
              <a:rPr lang="en-US" sz="4934">
                <a:solidFill>
                  <a:srgbClr val="F8F8F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446731" y="5904548"/>
            <a:ext cx="15169601" cy="1384699"/>
            <a:chOff x="0" y="0"/>
            <a:chExt cx="20226135" cy="1846265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28575"/>
              <a:ext cx="5458239" cy="5819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40"/>
                </a:lnSpc>
                <a:spcBef>
                  <a:spcPct val="0"/>
                </a:spcBef>
              </a:pPr>
              <a:r>
                <a:rPr lang="en-US" sz="2765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Backend Optimization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847080"/>
              <a:ext cx="20226135" cy="999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26"/>
                </a:lnSpc>
                <a:spcBef>
                  <a:spcPct val="0"/>
                </a:spcBef>
              </a:pPr>
              <a:r>
                <a:rPr lang="en-US" sz="2364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Deploy backend services on these robust cloud infrastructures to improve scalability such as AWS, Azure and Google Cloud Provider.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-10800000">
            <a:off x="671668" y="7781172"/>
            <a:ext cx="1359785" cy="1360282"/>
            <a:chOff x="0" y="0"/>
            <a:chExt cx="587259" cy="58747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87259" cy="587474"/>
            </a:xfrm>
            <a:custGeom>
              <a:avLst/>
              <a:gdLst/>
              <a:ahLst/>
              <a:cxnLst/>
              <a:rect r="r" b="b" t="t" l="l"/>
              <a:pathLst>
                <a:path h="587474" w="587259">
                  <a:moveTo>
                    <a:pt x="85402" y="0"/>
                  </a:moveTo>
                  <a:lnTo>
                    <a:pt x="501857" y="0"/>
                  </a:lnTo>
                  <a:cubicBezTo>
                    <a:pt x="549023" y="0"/>
                    <a:pt x="587259" y="38236"/>
                    <a:pt x="587259" y="85402"/>
                  </a:cubicBezTo>
                  <a:lnTo>
                    <a:pt x="587259" y="502072"/>
                  </a:lnTo>
                  <a:cubicBezTo>
                    <a:pt x="587259" y="549238"/>
                    <a:pt x="549023" y="587474"/>
                    <a:pt x="501857" y="587474"/>
                  </a:cubicBezTo>
                  <a:lnTo>
                    <a:pt x="85402" y="587474"/>
                  </a:lnTo>
                  <a:cubicBezTo>
                    <a:pt x="38236" y="587474"/>
                    <a:pt x="0" y="549238"/>
                    <a:pt x="0" y="502072"/>
                  </a:cubicBezTo>
                  <a:lnTo>
                    <a:pt x="0" y="85402"/>
                  </a:lnTo>
                  <a:cubicBezTo>
                    <a:pt x="0" y="38236"/>
                    <a:pt x="38236" y="0"/>
                    <a:pt x="85402" y="0"/>
                  </a:cubicBezTo>
                  <a:close/>
                </a:path>
              </a:pathLst>
            </a:custGeom>
            <a:solidFill>
              <a:srgbClr val="91DFB1"/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587259" cy="625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85103" y="8041531"/>
            <a:ext cx="1132914" cy="79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6"/>
              </a:lnSpc>
              <a:spcBef>
                <a:spcPct val="0"/>
              </a:spcBef>
            </a:pPr>
            <a:r>
              <a:rPr lang="en-US" sz="4934">
                <a:solidFill>
                  <a:srgbClr val="F8F8F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2446731" y="7954768"/>
            <a:ext cx="10730570" cy="1013092"/>
            <a:chOff x="0" y="0"/>
            <a:chExt cx="14307427" cy="1350790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28575"/>
              <a:ext cx="5458239" cy="5819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40"/>
                </a:lnSpc>
                <a:spcBef>
                  <a:spcPct val="0"/>
                </a:spcBef>
              </a:pPr>
              <a:r>
                <a:rPr lang="en-US" sz="2765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Backend Optimization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847080"/>
              <a:ext cx="14307427" cy="503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26"/>
                </a:lnSpc>
                <a:spcBef>
                  <a:spcPct val="0"/>
                </a:spcBef>
              </a:pPr>
              <a:r>
                <a:rPr lang="en-US" sz="2364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Integrate with additional flight data providers for enhanced reliability.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96531" y="364914"/>
            <a:ext cx="11294937" cy="87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</a:pPr>
            <a:r>
              <a:rPr lang="en-US" sz="5052" spc="308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3540" y="2208653"/>
            <a:ext cx="6639284" cy="44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0"/>
              </a:lnSpc>
              <a:spcBef>
                <a:spcPct val="0"/>
              </a:spcBef>
            </a:pPr>
            <a:r>
              <a:rPr lang="en-US" sz="2765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Recap the Main Points of the 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0821" y="2873837"/>
            <a:ext cx="13224008" cy="1016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5053" indent="-212527" lvl="1">
              <a:lnSpc>
                <a:spcPts val="2756"/>
              </a:lnSpc>
              <a:spcBef>
                <a:spcPct val="0"/>
              </a:spcBef>
              <a:buFont typeface="Arial"/>
              <a:buChar char="•"/>
            </a:pPr>
            <a:r>
              <a:rPr lang="en-US" sz="1968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FlightTrack:</a:t>
            </a:r>
            <a:r>
              <a:rPr lang="en-US" sz="19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A comprehensive real-time flight tracking and notification system.</a:t>
            </a:r>
          </a:p>
          <a:p>
            <a:pPr algn="just" marL="425053" indent="-212527" lvl="1">
              <a:lnSpc>
                <a:spcPts val="2756"/>
              </a:lnSpc>
              <a:spcBef>
                <a:spcPct val="0"/>
              </a:spcBef>
              <a:buFont typeface="Arial"/>
              <a:buChar char="•"/>
            </a:pPr>
            <a:r>
              <a:rPr lang="en-US" sz="1968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Technology Stack:</a:t>
            </a:r>
            <a:r>
              <a:rPr lang="en-US" sz="19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Utilized React for frontend, Flask for backend, and MongoDB for data storage.</a:t>
            </a:r>
          </a:p>
          <a:p>
            <a:pPr algn="just" marL="425053" indent="-212527" lvl="1">
              <a:lnSpc>
                <a:spcPts val="2756"/>
              </a:lnSpc>
              <a:spcBef>
                <a:spcPct val="0"/>
              </a:spcBef>
              <a:buFont typeface="Arial"/>
              <a:buChar char="•"/>
            </a:pPr>
            <a:r>
              <a:rPr lang="en-US" sz="1968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Core Features:</a:t>
            </a:r>
            <a:r>
              <a:rPr lang="en-US" sz="19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Real-time updates, push notifications, and OTP verification for secure user registration.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8588" y="4482648"/>
            <a:ext cx="7531701" cy="44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0"/>
              </a:lnSpc>
              <a:spcBef>
                <a:spcPct val="0"/>
              </a:spcBef>
            </a:pPr>
            <a:r>
              <a:rPr lang="en-US" sz="2765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The Impact and Usefulness of the System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6897" y="5248860"/>
            <a:ext cx="13886524" cy="1016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5053" indent="-212527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Timely and Accurate Updates: </a:t>
            </a:r>
            <a:r>
              <a:rPr lang="en-US" sz="19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Ensures users are always informed about their flight statuses.</a:t>
            </a:r>
          </a:p>
          <a:p>
            <a:pPr algn="just" marL="425053" indent="-212527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Enhanced User Experience: </a:t>
            </a:r>
            <a:r>
              <a:rPr lang="en-US" sz="19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Notifications via email and SMS provide convenience and peace of mind.</a:t>
            </a:r>
          </a:p>
          <a:p>
            <a:pPr algn="just" marL="425053" indent="-212527" lvl="1">
              <a:lnSpc>
                <a:spcPts val="2756"/>
              </a:lnSpc>
              <a:spcBef>
                <a:spcPct val="0"/>
              </a:spcBef>
              <a:buFont typeface="Arial"/>
              <a:buChar char="•"/>
            </a:pPr>
            <a:r>
              <a:rPr lang="en-US" sz="1968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Secure and Scalable: </a:t>
            </a:r>
            <a:r>
              <a:rPr lang="en-US" sz="19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OTP verification prevents spam, and the architecture supports growth and scalability.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80088" y="7218544"/>
            <a:ext cx="6727825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you for your time and attention!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57213" y="7883389"/>
            <a:ext cx="10173574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I appreciate the opportunity to present this project and am grateful to be a part of Hack to Hire 2024.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16069" y="562590"/>
            <a:ext cx="11294937" cy="87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  <a:spcBef>
                <a:spcPct val="0"/>
              </a:spcBef>
            </a:pPr>
            <a:r>
              <a:rPr lang="en-US" sz="5052" spc="308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PROBLEM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72667" y="1405815"/>
            <a:ext cx="7142667" cy="69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0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Analysis of problem statement with issues and their solutions</a:t>
            </a:r>
          </a:p>
        </p:txBody>
      </p:sp>
      <p:grpSp>
        <p:nvGrpSpPr>
          <p:cNvPr name="Group 4" id="4"/>
          <p:cNvGrpSpPr/>
          <p:nvPr/>
        </p:nvGrpSpPr>
        <p:grpSpPr>
          <a:xfrm rot="-10800000">
            <a:off x="2669305" y="2830755"/>
            <a:ext cx="964530" cy="1334964"/>
            <a:chOff x="0" y="0"/>
            <a:chExt cx="587259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7259" cy="812800"/>
            </a:xfrm>
            <a:custGeom>
              <a:avLst/>
              <a:gdLst/>
              <a:ahLst/>
              <a:cxnLst/>
              <a:rect r="r" b="b" t="t" l="l"/>
              <a:pathLst>
                <a:path h="812800" w="587259">
                  <a:moveTo>
                    <a:pt x="120399" y="0"/>
                  </a:moveTo>
                  <a:lnTo>
                    <a:pt x="466860" y="0"/>
                  </a:lnTo>
                  <a:cubicBezTo>
                    <a:pt x="498792" y="0"/>
                    <a:pt x="529416" y="12685"/>
                    <a:pt x="551995" y="35264"/>
                  </a:cubicBezTo>
                  <a:cubicBezTo>
                    <a:pt x="574574" y="57843"/>
                    <a:pt x="587259" y="88467"/>
                    <a:pt x="587259" y="120399"/>
                  </a:cubicBezTo>
                  <a:lnTo>
                    <a:pt x="587259" y="692401"/>
                  </a:lnTo>
                  <a:cubicBezTo>
                    <a:pt x="587259" y="724333"/>
                    <a:pt x="574574" y="754957"/>
                    <a:pt x="551995" y="777536"/>
                  </a:cubicBezTo>
                  <a:cubicBezTo>
                    <a:pt x="529416" y="800115"/>
                    <a:pt x="498792" y="812800"/>
                    <a:pt x="466860" y="812800"/>
                  </a:cubicBezTo>
                  <a:lnTo>
                    <a:pt x="120399" y="812800"/>
                  </a:lnTo>
                  <a:cubicBezTo>
                    <a:pt x="88467" y="812800"/>
                    <a:pt x="57843" y="800115"/>
                    <a:pt x="35264" y="777536"/>
                  </a:cubicBezTo>
                  <a:cubicBezTo>
                    <a:pt x="12685" y="754957"/>
                    <a:pt x="0" y="724333"/>
                    <a:pt x="0" y="692401"/>
                  </a:cubicBezTo>
                  <a:lnTo>
                    <a:pt x="0" y="120399"/>
                  </a:lnTo>
                  <a:cubicBezTo>
                    <a:pt x="0" y="88467"/>
                    <a:pt x="12685" y="57843"/>
                    <a:pt x="35264" y="35264"/>
                  </a:cubicBezTo>
                  <a:cubicBezTo>
                    <a:pt x="57843" y="12685"/>
                    <a:pt x="88467" y="0"/>
                    <a:pt x="120399" y="0"/>
                  </a:cubicBezTo>
                  <a:close/>
                </a:path>
              </a:pathLst>
            </a:custGeom>
            <a:solidFill>
              <a:srgbClr val="9397D8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8725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0800000">
            <a:off x="5919266" y="2830755"/>
            <a:ext cx="964530" cy="1334964"/>
            <a:chOff x="0" y="0"/>
            <a:chExt cx="587259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7259" cy="812800"/>
            </a:xfrm>
            <a:custGeom>
              <a:avLst/>
              <a:gdLst/>
              <a:ahLst/>
              <a:cxnLst/>
              <a:rect r="r" b="b" t="t" l="l"/>
              <a:pathLst>
                <a:path h="812800" w="587259">
                  <a:moveTo>
                    <a:pt x="120399" y="0"/>
                  </a:moveTo>
                  <a:lnTo>
                    <a:pt x="466860" y="0"/>
                  </a:lnTo>
                  <a:cubicBezTo>
                    <a:pt x="498792" y="0"/>
                    <a:pt x="529416" y="12685"/>
                    <a:pt x="551995" y="35264"/>
                  </a:cubicBezTo>
                  <a:cubicBezTo>
                    <a:pt x="574574" y="57843"/>
                    <a:pt x="587259" y="88467"/>
                    <a:pt x="587259" y="120399"/>
                  </a:cubicBezTo>
                  <a:lnTo>
                    <a:pt x="587259" y="692401"/>
                  </a:lnTo>
                  <a:cubicBezTo>
                    <a:pt x="587259" y="724333"/>
                    <a:pt x="574574" y="754957"/>
                    <a:pt x="551995" y="777536"/>
                  </a:cubicBezTo>
                  <a:cubicBezTo>
                    <a:pt x="529416" y="800115"/>
                    <a:pt x="498792" y="812800"/>
                    <a:pt x="466860" y="812800"/>
                  </a:cubicBezTo>
                  <a:lnTo>
                    <a:pt x="120399" y="812800"/>
                  </a:lnTo>
                  <a:cubicBezTo>
                    <a:pt x="88467" y="812800"/>
                    <a:pt x="57843" y="800115"/>
                    <a:pt x="35264" y="777536"/>
                  </a:cubicBezTo>
                  <a:cubicBezTo>
                    <a:pt x="12685" y="754957"/>
                    <a:pt x="0" y="724333"/>
                    <a:pt x="0" y="692401"/>
                  </a:cubicBezTo>
                  <a:lnTo>
                    <a:pt x="0" y="120399"/>
                  </a:lnTo>
                  <a:cubicBezTo>
                    <a:pt x="0" y="88467"/>
                    <a:pt x="12685" y="57843"/>
                    <a:pt x="35264" y="35264"/>
                  </a:cubicBezTo>
                  <a:cubicBezTo>
                    <a:pt x="57843" y="12685"/>
                    <a:pt x="88467" y="0"/>
                    <a:pt x="120399" y="0"/>
                  </a:cubicBezTo>
                  <a:close/>
                </a:path>
              </a:pathLst>
            </a:custGeom>
            <a:solidFill>
              <a:srgbClr val="63B1DB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8725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9357930" y="2810222"/>
            <a:ext cx="964530" cy="1334964"/>
            <a:chOff x="0" y="0"/>
            <a:chExt cx="587259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7259" cy="812800"/>
            </a:xfrm>
            <a:custGeom>
              <a:avLst/>
              <a:gdLst/>
              <a:ahLst/>
              <a:cxnLst/>
              <a:rect r="r" b="b" t="t" l="l"/>
              <a:pathLst>
                <a:path h="812800" w="587259">
                  <a:moveTo>
                    <a:pt x="120399" y="0"/>
                  </a:moveTo>
                  <a:lnTo>
                    <a:pt x="466860" y="0"/>
                  </a:lnTo>
                  <a:cubicBezTo>
                    <a:pt x="498792" y="0"/>
                    <a:pt x="529416" y="12685"/>
                    <a:pt x="551995" y="35264"/>
                  </a:cubicBezTo>
                  <a:cubicBezTo>
                    <a:pt x="574574" y="57843"/>
                    <a:pt x="587259" y="88467"/>
                    <a:pt x="587259" y="120399"/>
                  </a:cubicBezTo>
                  <a:lnTo>
                    <a:pt x="587259" y="692401"/>
                  </a:lnTo>
                  <a:cubicBezTo>
                    <a:pt x="587259" y="724333"/>
                    <a:pt x="574574" y="754957"/>
                    <a:pt x="551995" y="777536"/>
                  </a:cubicBezTo>
                  <a:cubicBezTo>
                    <a:pt x="529416" y="800115"/>
                    <a:pt x="498792" y="812800"/>
                    <a:pt x="466860" y="812800"/>
                  </a:cubicBezTo>
                  <a:lnTo>
                    <a:pt x="120399" y="812800"/>
                  </a:lnTo>
                  <a:cubicBezTo>
                    <a:pt x="88467" y="812800"/>
                    <a:pt x="57843" y="800115"/>
                    <a:pt x="35264" y="777536"/>
                  </a:cubicBezTo>
                  <a:cubicBezTo>
                    <a:pt x="12685" y="754957"/>
                    <a:pt x="0" y="724333"/>
                    <a:pt x="0" y="692401"/>
                  </a:cubicBezTo>
                  <a:lnTo>
                    <a:pt x="0" y="120399"/>
                  </a:lnTo>
                  <a:cubicBezTo>
                    <a:pt x="0" y="88467"/>
                    <a:pt x="12685" y="57843"/>
                    <a:pt x="35264" y="35264"/>
                  </a:cubicBezTo>
                  <a:cubicBezTo>
                    <a:pt x="57843" y="12685"/>
                    <a:pt x="88467" y="0"/>
                    <a:pt x="120399" y="0"/>
                  </a:cubicBezTo>
                  <a:close/>
                </a:path>
              </a:pathLst>
            </a:custGeom>
            <a:solidFill>
              <a:srgbClr val="91DFB1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8725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10800000">
            <a:off x="12692165" y="2810222"/>
            <a:ext cx="964530" cy="1334964"/>
            <a:chOff x="0" y="0"/>
            <a:chExt cx="587259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7259" cy="812800"/>
            </a:xfrm>
            <a:custGeom>
              <a:avLst/>
              <a:gdLst/>
              <a:ahLst/>
              <a:cxnLst/>
              <a:rect r="r" b="b" t="t" l="l"/>
              <a:pathLst>
                <a:path h="812800" w="587259">
                  <a:moveTo>
                    <a:pt x="120399" y="0"/>
                  </a:moveTo>
                  <a:lnTo>
                    <a:pt x="466860" y="0"/>
                  </a:lnTo>
                  <a:cubicBezTo>
                    <a:pt x="498792" y="0"/>
                    <a:pt x="529416" y="12685"/>
                    <a:pt x="551995" y="35264"/>
                  </a:cubicBezTo>
                  <a:cubicBezTo>
                    <a:pt x="574574" y="57843"/>
                    <a:pt x="587259" y="88467"/>
                    <a:pt x="587259" y="120399"/>
                  </a:cubicBezTo>
                  <a:lnTo>
                    <a:pt x="587259" y="692401"/>
                  </a:lnTo>
                  <a:cubicBezTo>
                    <a:pt x="587259" y="724333"/>
                    <a:pt x="574574" y="754957"/>
                    <a:pt x="551995" y="777536"/>
                  </a:cubicBezTo>
                  <a:cubicBezTo>
                    <a:pt x="529416" y="800115"/>
                    <a:pt x="498792" y="812800"/>
                    <a:pt x="466860" y="812800"/>
                  </a:cubicBezTo>
                  <a:lnTo>
                    <a:pt x="120399" y="812800"/>
                  </a:lnTo>
                  <a:cubicBezTo>
                    <a:pt x="88467" y="812800"/>
                    <a:pt x="57843" y="800115"/>
                    <a:pt x="35264" y="777536"/>
                  </a:cubicBezTo>
                  <a:cubicBezTo>
                    <a:pt x="12685" y="754957"/>
                    <a:pt x="0" y="724333"/>
                    <a:pt x="0" y="692401"/>
                  </a:cubicBezTo>
                  <a:lnTo>
                    <a:pt x="0" y="120399"/>
                  </a:lnTo>
                  <a:cubicBezTo>
                    <a:pt x="0" y="88467"/>
                    <a:pt x="12685" y="57843"/>
                    <a:pt x="35264" y="35264"/>
                  </a:cubicBezTo>
                  <a:cubicBezTo>
                    <a:pt x="57843" y="12685"/>
                    <a:pt x="88467" y="0"/>
                    <a:pt x="120399" y="0"/>
                  </a:cubicBezTo>
                  <a:close/>
                </a:path>
              </a:pathLst>
            </a:custGeom>
            <a:solidFill>
              <a:srgbClr val="F8D389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8725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10800000">
            <a:off x="16174821" y="2789689"/>
            <a:ext cx="964530" cy="1334964"/>
            <a:chOff x="0" y="0"/>
            <a:chExt cx="587259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87259" cy="812800"/>
            </a:xfrm>
            <a:custGeom>
              <a:avLst/>
              <a:gdLst/>
              <a:ahLst/>
              <a:cxnLst/>
              <a:rect r="r" b="b" t="t" l="l"/>
              <a:pathLst>
                <a:path h="812800" w="587259">
                  <a:moveTo>
                    <a:pt x="120399" y="0"/>
                  </a:moveTo>
                  <a:lnTo>
                    <a:pt x="466860" y="0"/>
                  </a:lnTo>
                  <a:cubicBezTo>
                    <a:pt x="498792" y="0"/>
                    <a:pt x="529416" y="12685"/>
                    <a:pt x="551995" y="35264"/>
                  </a:cubicBezTo>
                  <a:cubicBezTo>
                    <a:pt x="574574" y="57843"/>
                    <a:pt x="587259" y="88467"/>
                    <a:pt x="587259" y="120399"/>
                  </a:cubicBezTo>
                  <a:lnTo>
                    <a:pt x="587259" y="692401"/>
                  </a:lnTo>
                  <a:cubicBezTo>
                    <a:pt x="587259" y="724333"/>
                    <a:pt x="574574" y="754957"/>
                    <a:pt x="551995" y="777536"/>
                  </a:cubicBezTo>
                  <a:cubicBezTo>
                    <a:pt x="529416" y="800115"/>
                    <a:pt x="498792" y="812800"/>
                    <a:pt x="466860" y="812800"/>
                  </a:cubicBezTo>
                  <a:lnTo>
                    <a:pt x="120399" y="812800"/>
                  </a:lnTo>
                  <a:cubicBezTo>
                    <a:pt x="88467" y="812800"/>
                    <a:pt x="57843" y="800115"/>
                    <a:pt x="35264" y="777536"/>
                  </a:cubicBezTo>
                  <a:cubicBezTo>
                    <a:pt x="12685" y="754957"/>
                    <a:pt x="0" y="724333"/>
                    <a:pt x="0" y="692401"/>
                  </a:cubicBezTo>
                  <a:lnTo>
                    <a:pt x="0" y="120399"/>
                  </a:lnTo>
                  <a:cubicBezTo>
                    <a:pt x="0" y="88467"/>
                    <a:pt x="12685" y="57843"/>
                    <a:pt x="35264" y="35264"/>
                  </a:cubicBezTo>
                  <a:cubicBezTo>
                    <a:pt x="57843" y="12685"/>
                    <a:pt x="88467" y="0"/>
                    <a:pt x="120399" y="0"/>
                  </a:cubicBezTo>
                  <a:close/>
                </a:path>
              </a:pathLst>
            </a:custGeom>
            <a:solidFill>
              <a:srgbClr val="F8B27C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58725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749767" y="2941701"/>
            <a:ext cx="803605" cy="556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500">
                <a:solidFill>
                  <a:srgbClr val="F8F8F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68726" y="4589531"/>
            <a:ext cx="3165687" cy="325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11"/>
              </a:lnSpc>
              <a:spcBef>
                <a:spcPct val="0"/>
              </a:spcBef>
            </a:pPr>
            <a:r>
              <a:rPr lang="en-US" sz="1961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REAL-TIME UPDATES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99728" y="2941701"/>
            <a:ext cx="803605" cy="556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500">
                <a:solidFill>
                  <a:srgbClr val="F8F8F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34413" y="4589531"/>
            <a:ext cx="3334235" cy="325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11"/>
              </a:lnSpc>
              <a:spcBef>
                <a:spcPct val="0"/>
              </a:spcBef>
            </a:pPr>
            <a:r>
              <a:rPr lang="en-US" sz="1961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PUSH NOTIFICATIONS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38392" y="2921168"/>
            <a:ext cx="803605" cy="556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500">
                <a:solidFill>
                  <a:srgbClr val="F8F8F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57351" y="4568998"/>
            <a:ext cx="3165687" cy="641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11"/>
              </a:lnSpc>
              <a:spcBef>
                <a:spcPct val="0"/>
              </a:spcBef>
            </a:pPr>
            <a:r>
              <a:rPr lang="en-US" sz="1961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INTEGRATION WITH AIRPORT SYSTEMS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772627" y="2921168"/>
            <a:ext cx="803605" cy="556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500">
                <a:solidFill>
                  <a:srgbClr val="F8F8F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591586" y="4568998"/>
            <a:ext cx="3165687" cy="325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11"/>
              </a:lnSpc>
              <a:spcBef>
                <a:spcPct val="0"/>
              </a:spcBef>
            </a:pPr>
            <a:r>
              <a:rPr lang="en-US" sz="1961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EXPERIENCE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255284" y="2900635"/>
            <a:ext cx="803605" cy="556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500">
                <a:solidFill>
                  <a:srgbClr val="F8F8F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074243" y="4548465"/>
            <a:ext cx="3165687" cy="641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11"/>
              </a:lnSpc>
              <a:spcBef>
                <a:spcPct val="0"/>
              </a:spcBef>
            </a:pPr>
            <a:r>
              <a:rPr lang="en-US" sz="1961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 SECURITY AND PRIVACY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27974" y="5491134"/>
            <a:ext cx="3047192" cy="135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6"/>
              </a:lnSpc>
              <a:spcBef>
                <a:spcPct val="0"/>
              </a:spcBef>
            </a:pPr>
            <a:r>
              <a:rPr lang="en-US" sz="1677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Passengers often face uncertainty regarding flight status, leading to anxiety and potential inconvenience.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877935" y="5491134"/>
            <a:ext cx="3047192" cy="108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6"/>
              </a:lnSpc>
              <a:spcBef>
                <a:spcPct val="0"/>
              </a:spcBef>
            </a:pPr>
            <a:r>
              <a:rPr lang="en-US" sz="1677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Passengers may miss critical updates if they rely solely on manual checks for flight information.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316599" y="5491134"/>
            <a:ext cx="3047192" cy="108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6"/>
              </a:lnSpc>
              <a:spcBef>
                <a:spcPct val="0"/>
              </a:spcBef>
            </a:pPr>
            <a:r>
              <a:rPr lang="en-US" sz="1677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Accurate flight information can be challenging to obtain without direct integration with airport databases.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650834" y="5491134"/>
            <a:ext cx="3047192" cy="108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6"/>
              </a:lnSpc>
              <a:spcBef>
                <a:spcPct val="0"/>
              </a:spcBef>
            </a:pPr>
            <a:r>
              <a:rPr lang="en-US" sz="1677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Users need a seamless and intuitive interface to easily access flight information and set up notifications.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133490" y="5491134"/>
            <a:ext cx="3047192" cy="1620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6"/>
              </a:lnSpc>
              <a:spcBef>
                <a:spcPct val="0"/>
              </a:spcBef>
            </a:pPr>
            <a:r>
              <a:rPr lang="en-US" sz="1677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Handling sensitive user information such as email addresses and phone numbers requires robust security measures to protect data privacy.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82641" y="5510184"/>
            <a:ext cx="1220170" cy="558800"/>
            <a:chOff x="0" y="0"/>
            <a:chExt cx="321362" cy="14717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21362" cy="147174"/>
            </a:xfrm>
            <a:custGeom>
              <a:avLst/>
              <a:gdLst/>
              <a:ahLst/>
              <a:cxnLst/>
              <a:rect r="r" b="b" t="t" l="l"/>
              <a:pathLst>
                <a:path h="147174" w="321362">
                  <a:moveTo>
                    <a:pt x="73587" y="0"/>
                  </a:moveTo>
                  <a:lnTo>
                    <a:pt x="247775" y="0"/>
                  </a:lnTo>
                  <a:cubicBezTo>
                    <a:pt x="288416" y="0"/>
                    <a:pt x="321362" y="32946"/>
                    <a:pt x="321362" y="73587"/>
                  </a:cubicBezTo>
                  <a:lnTo>
                    <a:pt x="321362" y="73587"/>
                  </a:lnTo>
                  <a:cubicBezTo>
                    <a:pt x="321362" y="114228"/>
                    <a:pt x="288416" y="147174"/>
                    <a:pt x="247775" y="147174"/>
                  </a:cubicBezTo>
                  <a:lnTo>
                    <a:pt x="73587" y="147174"/>
                  </a:lnTo>
                  <a:cubicBezTo>
                    <a:pt x="32946" y="147174"/>
                    <a:pt x="0" y="114228"/>
                    <a:pt x="0" y="73587"/>
                  </a:cubicBezTo>
                  <a:lnTo>
                    <a:pt x="0" y="73587"/>
                  </a:lnTo>
                  <a:cubicBezTo>
                    <a:pt x="0" y="32946"/>
                    <a:pt x="32946" y="0"/>
                    <a:pt x="73587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321362" cy="185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317680" y="5591146"/>
            <a:ext cx="75009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Issues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27974" y="7637432"/>
            <a:ext cx="3047192" cy="1620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6"/>
              </a:lnSpc>
              <a:spcBef>
                <a:spcPct val="0"/>
              </a:spcBef>
            </a:pPr>
            <a:r>
              <a:rPr lang="en-US" sz="1677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Implement a system that provides up-to-the-minute information on flight status, including delays, cancellations, and gate changes.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877935" y="7637432"/>
            <a:ext cx="3047192" cy="1620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6"/>
              </a:lnSpc>
              <a:spcBef>
                <a:spcPct val="0"/>
              </a:spcBef>
            </a:pPr>
            <a:r>
              <a:rPr lang="en-US" sz="1677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Send automated notifications via SMS, email, or app notifications to ensure passengers receive timely updates regardless of their current activity.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316599" y="7637432"/>
            <a:ext cx="3047192" cy="1620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6"/>
              </a:lnSpc>
              <a:spcBef>
                <a:spcPct val="0"/>
              </a:spcBef>
            </a:pPr>
            <a:r>
              <a:rPr lang="en-US" sz="1677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Establish connections with airport systems to pull real-time data, enhancing the accuracy and reliability of the information provided to passengers.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650834" y="7637432"/>
            <a:ext cx="3047192" cy="135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6"/>
              </a:lnSpc>
              <a:spcBef>
                <a:spcPct val="0"/>
              </a:spcBef>
            </a:pPr>
            <a:r>
              <a:rPr lang="en-US" sz="1677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Develop a user-friendly frontend using modern web technologies like React.js, ensuring a smooth and intuitive user experience.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133490" y="7637432"/>
            <a:ext cx="3047192" cy="1620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6"/>
              </a:lnSpc>
              <a:spcBef>
                <a:spcPct val="0"/>
              </a:spcBef>
            </a:pPr>
            <a:r>
              <a:rPr lang="en-US" sz="1677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Implement strong data security practices, including secure data storage and transmission protocols, to safeguard user information and build trust.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0" y="7656482"/>
            <a:ext cx="1568726" cy="558800"/>
            <a:chOff x="0" y="0"/>
            <a:chExt cx="413162" cy="147174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13162" cy="147174"/>
            </a:xfrm>
            <a:custGeom>
              <a:avLst/>
              <a:gdLst/>
              <a:ahLst/>
              <a:cxnLst/>
              <a:rect r="r" b="b" t="t" l="l"/>
              <a:pathLst>
                <a:path h="147174" w="413162">
                  <a:moveTo>
                    <a:pt x="73587" y="0"/>
                  </a:moveTo>
                  <a:lnTo>
                    <a:pt x="339576" y="0"/>
                  </a:lnTo>
                  <a:cubicBezTo>
                    <a:pt x="380216" y="0"/>
                    <a:pt x="413162" y="32946"/>
                    <a:pt x="413162" y="73587"/>
                  </a:cubicBezTo>
                  <a:lnTo>
                    <a:pt x="413162" y="73587"/>
                  </a:lnTo>
                  <a:cubicBezTo>
                    <a:pt x="413162" y="114228"/>
                    <a:pt x="380216" y="147174"/>
                    <a:pt x="339576" y="147174"/>
                  </a:cubicBezTo>
                  <a:lnTo>
                    <a:pt x="73587" y="147174"/>
                  </a:lnTo>
                  <a:cubicBezTo>
                    <a:pt x="32946" y="147174"/>
                    <a:pt x="0" y="114228"/>
                    <a:pt x="0" y="73587"/>
                  </a:cubicBezTo>
                  <a:lnTo>
                    <a:pt x="0" y="73587"/>
                  </a:lnTo>
                  <a:cubicBezTo>
                    <a:pt x="0" y="32946"/>
                    <a:pt x="32946" y="0"/>
                    <a:pt x="73587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413162" cy="185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94541" y="7737444"/>
            <a:ext cx="117964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Solutions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3306" y="976386"/>
            <a:ext cx="7501352" cy="2662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</a:pPr>
            <a:r>
              <a:rPr lang="en-US" sz="5052" spc="308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INTRODUCTION AND KEY FEATURE DETAILS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8619" y="3918259"/>
            <a:ext cx="8124259" cy="1783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5673" indent="-272836" lvl="1">
              <a:lnSpc>
                <a:spcPts val="3538"/>
              </a:lnSpc>
              <a:buFont typeface="Arial"/>
              <a:buChar char="•"/>
            </a:pPr>
            <a:r>
              <a:rPr lang="en-US" sz="2527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FlightTrack is a comprehensive system designed to provide real-time flight tracking and notifications, ensuring passengers are always informed about their flight statuses.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8272877" y="3908988"/>
            <a:ext cx="4293954" cy="1234512"/>
          </a:xfrm>
          <a:custGeom>
            <a:avLst/>
            <a:gdLst/>
            <a:ahLst/>
            <a:cxnLst/>
            <a:rect r="r" b="b" t="t" l="l"/>
            <a:pathLst>
              <a:path h="1234512" w="4293954">
                <a:moveTo>
                  <a:pt x="0" y="0"/>
                </a:moveTo>
                <a:lnTo>
                  <a:pt x="4293955" y="0"/>
                </a:lnTo>
                <a:lnTo>
                  <a:pt x="4293955" y="1234512"/>
                </a:lnTo>
                <a:lnTo>
                  <a:pt x="0" y="1234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8737637" y="809457"/>
            <a:ext cx="3447984" cy="4237640"/>
            <a:chOff x="0" y="0"/>
            <a:chExt cx="2779314" cy="34158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79314" cy="3415832"/>
            </a:xfrm>
            <a:custGeom>
              <a:avLst/>
              <a:gdLst/>
              <a:ahLst/>
              <a:cxnLst/>
              <a:rect r="r" b="b" t="t" l="l"/>
              <a:pathLst>
                <a:path h="3415832" w="2779314">
                  <a:moveTo>
                    <a:pt x="69606" y="0"/>
                  </a:moveTo>
                  <a:lnTo>
                    <a:pt x="2709708" y="0"/>
                  </a:lnTo>
                  <a:cubicBezTo>
                    <a:pt x="2748150" y="0"/>
                    <a:pt x="2779314" y="31164"/>
                    <a:pt x="2779314" y="69606"/>
                  </a:cubicBezTo>
                  <a:lnTo>
                    <a:pt x="2779314" y="3346226"/>
                  </a:lnTo>
                  <a:cubicBezTo>
                    <a:pt x="2779314" y="3384668"/>
                    <a:pt x="2748150" y="3415832"/>
                    <a:pt x="2709708" y="3415832"/>
                  </a:cubicBezTo>
                  <a:lnTo>
                    <a:pt x="69606" y="3415832"/>
                  </a:lnTo>
                  <a:cubicBezTo>
                    <a:pt x="31164" y="3415832"/>
                    <a:pt x="0" y="3384668"/>
                    <a:pt x="0" y="3346226"/>
                  </a:cubicBezTo>
                  <a:lnTo>
                    <a:pt x="0" y="69606"/>
                  </a:lnTo>
                  <a:cubicBezTo>
                    <a:pt x="0" y="31164"/>
                    <a:pt x="31164" y="0"/>
                    <a:pt x="69606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F8379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661065" y="1028700"/>
            <a:ext cx="3601127" cy="844628"/>
          </a:xfrm>
          <a:custGeom>
            <a:avLst/>
            <a:gdLst/>
            <a:ahLst/>
            <a:cxnLst/>
            <a:rect r="r" b="b" t="t" l="l"/>
            <a:pathLst>
              <a:path h="844628" w="3601127">
                <a:moveTo>
                  <a:pt x="0" y="0"/>
                </a:moveTo>
                <a:lnTo>
                  <a:pt x="3601127" y="0"/>
                </a:lnTo>
                <a:lnTo>
                  <a:pt x="3601127" y="844628"/>
                </a:lnTo>
                <a:lnTo>
                  <a:pt x="0" y="8446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69677" y="2532690"/>
            <a:ext cx="3183904" cy="110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6"/>
              </a:lnSpc>
              <a:spcBef>
                <a:spcPct val="0"/>
              </a:spcBef>
            </a:pPr>
            <a:r>
              <a:rPr lang="en-US" sz="1747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Fetch and display live flight data including status, terminal, gate, and delays using Flightera API.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70682" y="1972950"/>
            <a:ext cx="3298346" cy="337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3"/>
              </a:lnSpc>
              <a:spcBef>
                <a:spcPct val="0"/>
              </a:spcBef>
            </a:pPr>
            <a:r>
              <a:rPr lang="en-US" sz="2159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REAL-TIME UPDATES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619" y="5898535"/>
            <a:ext cx="7849856" cy="133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5673" indent="-272836" lvl="1">
              <a:lnSpc>
                <a:spcPts val="3538"/>
              </a:lnSpc>
              <a:buFont typeface="Arial"/>
              <a:buChar char="•"/>
            </a:pPr>
            <a:r>
              <a:rPr lang="en-US" sz="2527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system leverages advanced technologies and integrates multiple services to deliver accurate and timely updates.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0800000">
            <a:off x="12951729" y="3908988"/>
            <a:ext cx="4293954" cy="1234512"/>
          </a:xfrm>
          <a:custGeom>
            <a:avLst/>
            <a:gdLst/>
            <a:ahLst/>
            <a:cxnLst/>
            <a:rect r="r" b="b" t="t" l="l"/>
            <a:pathLst>
              <a:path h="1234512" w="4293954">
                <a:moveTo>
                  <a:pt x="0" y="0"/>
                </a:moveTo>
                <a:lnTo>
                  <a:pt x="4293954" y="0"/>
                </a:lnTo>
                <a:lnTo>
                  <a:pt x="4293954" y="1234512"/>
                </a:lnTo>
                <a:lnTo>
                  <a:pt x="0" y="1234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5400000">
            <a:off x="13416488" y="809457"/>
            <a:ext cx="3447984" cy="4237640"/>
            <a:chOff x="0" y="0"/>
            <a:chExt cx="2779314" cy="34158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79314" cy="3415832"/>
            </a:xfrm>
            <a:custGeom>
              <a:avLst/>
              <a:gdLst/>
              <a:ahLst/>
              <a:cxnLst/>
              <a:rect r="r" b="b" t="t" l="l"/>
              <a:pathLst>
                <a:path h="3415832" w="2779314">
                  <a:moveTo>
                    <a:pt x="69606" y="0"/>
                  </a:moveTo>
                  <a:lnTo>
                    <a:pt x="2709708" y="0"/>
                  </a:lnTo>
                  <a:cubicBezTo>
                    <a:pt x="2748150" y="0"/>
                    <a:pt x="2779314" y="31164"/>
                    <a:pt x="2779314" y="69606"/>
                  </a:cubicBezTo>
                  <a:lnTo>
                    <a:pt x="2779314" y="3346226"/>
                  </a:lnTo>
                  <a:cubicBezTo>
                    <a:pt x="2779314" y="3384668"/>
                    <a:pt x="2748150" y="3415832"/>
                    <a:pt x="2709708" y="3415832"/>
                  </a:cubicBezTo>
                  <a:lnTo>
                    <a:pt x="69606" y="3415832"/>
                  </a:lnTo>
                  <a:cubicBezTo>
                    <a:pt x="31164" y="3415832"/>
                    <a:pt x="0" y="3384668"/>
                    <a:pt x="0" y="3346226"/>
                  </a:cubicBezTo>
                  <a:lnTo>
                    <a:pt x="0" y="69606"/>
                  </a:lnTo>
                  <a:cubicBezTo>
                    <a:pt x="0" y="31164"/>
                    <a:pt x="31164" y="0"/>
                    <a:pt x="69606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8ED7E8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339916" y="1028700"/>
            <a:ext cx="3601127" cy="844628"/>
          </a:xfrm>
          <a:custGeom>
            <a:avLst/>
            <a:gdLst/>
            <a:ahLst/>
            <a:cxnLst/>
            <a:rect r="r" b="b" t="t" l="l"/>
            <a:pathLst>
              <a:path h="844628" w="3601127">
                <a:moveTo>
                  <a:pt x="0" y="0"/>
                </a:moveTo>
                <a:lnTo>
                  <a:pt x="3601128" y="0"/>
                </a:lnTo>
                <a:lnTo>
                  <a:pt x="3601128" y="844628"/>
                </a:lnTo>
                <a:lnTo>
                  <a:pt x="0" y="8446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548528" y="2532690"/>
            <a:ext cx="3183904" cy="165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47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Enable notifications via email and SMS. Implement OTP verification for secure and spam-free user registrations.</a:t>
            </a:r>
          </a:p>
          <a:p>
            <a:pPr algn="ctr">
              <a:lnSpc>
                <a:spcPts val="2236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449533" y="1972950"/>
            <a:ext cx="3298346" cy="337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3"/>
              </a:lnSpc>
              <a:spcBef>
                <a:spcPct val="0"/>
              </a:spcBef>
            </a:pPr>
            <a:r>
              <a:rPr lang="en-US" sz="2159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PUSH NOTIFICATIONS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10800000">
            <a:off x="8272877" y="8023788"/>
            <a:ext cx="4293954" cy="1234512"/>
          </a:xfrm>
          <a:custGeom>
            <a:avLst/>
            <a:gdLst/>
            <a:ahLst/>
            <a:cxnLst/>
            <a:rect r="r" b="b" t="t" l="l"/>
            <a:pathLst>
              <a:path h="1234512" w="4293954">
                <a:moveTo>
                  <a:pt x="0" y="0"/>
                </a:moveTo>
                <a:lnTo>
                  <a:pt x="4293955" y="0"/>
                </a:lnTo>
                <a:lnTo>
                  <a:pt x="4293955" y="1234512"/>
                </a:lnTo>
                <a:lnTo>
                  <a:pt x="0" y="1234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5400000">
            <a:off x="8737637" y="4924257"/>
            <a:ext cx="3447984" cy="4237640"/>
            <a:chOff x="0" y="0"/>
            <a:chExt cx="2779314" cy="341583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779314" cy="3415832"/>
            </a:xfrm>
            <a:custGeom>
              <a:avLst/>
              <a:gdLst/>
              <a:ahLst/>
              <a:cxnLst/>
              <a:rect r="r" b="b" t="t" l="l"/>
              <a:pathLst>
                <a:path h="3415832" w="2779314">
                  <a:moveTo>
                    <a:pt x="69606" y="0"/>
                  </a:moveTo>
                  <a:lnTo>
                    <a:pt x="2709708" y="0"/>
                  </a:lnTo>
                  <a:cubicBezTo>
                    <a:pt x="2748150" y="0"/>
                    <a:pt x="2779314" y="31164"/>
                    <a:pt x="2779314" y="69606"/>
                  </a:cubicBezTo>
                  <a:lnTo>
                    <a:pt x="2779314" y="3346226"/>
                  </a:lnTo>
                  <a:cubicBezTo>
                    <a:pt x="2779314" y="3384668"/>
                    <a:pt x="2748150" y="3415832"/>
                    <a:pt x="2709708" y="3415832"/>
                  </a:cubicBezTo>
                  <a:lnTo>
                    <a:pt x="69606" y="3415832"/>
                  </a:lnTo>
                  <a:cubicBezTo>
                    <a:pt x="31164" y="3415832"/>
                    <a:pt x="0" y="3384668"/>
                    <a:pt x="0" y="3346226"/>
                  </a:cubicBezTo>
                  <a:lnTo>
                    <a:pt x="0" y="69606"/>
                  </a:lnTo>
                  <a:cubicBezTo>
                    <a:pt x="0" y="31164"/>
                    <a:pt x="31164" y="0"/>
                    <a:pt x="69606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8661065" y="5143500"/>
            <a:ext cx="3601127" cy="844628"/>
          </a:xfrm>
          <a:custGeom>
            <a:avLst/>
            <a:gdLst/>
            <a:ahLst/>
            <a:cxnLst/>
            <a:rect r="r" b="b" t="t" l="l"/>
            <a:pathLst>
              <a:path h="844628" w="3601127">
                <a:moveTo>
                  <a:pt x="0" y="0"/>
                </a:moveTo>
                <a:lnTo>
                  <a:pt x="3601127" y="0"/>
                </a:lnTo>
                <a:lnTo>
                  <a:pt x="3601127" y="844628"/>
                </a:lnTo>
                <a:lnTo>
                  <a:pt x="0" y="8446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8869677" y="6647490"/>
            <a:ext cx="3183904" cy="140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6"/>
              </a:lnSpc>
              <a:spcBef>
                <a:spcPct val="0"/>
              </a:spcBef>
            </a:pPr>
            <a:r>
              <a:rPr lang="en-US" sz="1747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Implement OTP verification to prevent spamming and ensure only genuine users subscribe for notifications.</a:t>
            </a:r>
          </a:p>
          <a:p>
            <a:pPr algn="ctr" marL="0" indent="0" lvl="0">
              <a:lnSpc>
                <a:spcPts val="2236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8770682" y="6087750"/>
            <a:ext cx="3298346" cy="337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3"/>
              </a:lnSpc>
              <a:spcBef>
                <a:spcPct val="0"/>
              </a:spcBef>
            </a:pPr>
            <a:r>
              <a:rPr lang="en-US" sz="2159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OTP VERIFICATION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-10800000">
            <a:off x="12951729" y="8023788"/>
            <a:ext cx="4293954" cy="1234512"/>
          </a:xfrm>
          <a:custGeom>
            <a:avLst/>
            <a:gdLst/>
            <a:ahLst/>
            <a:cxnLst/>
            <a:rect r="r" b="b" t="t" l="l"/>
            <a:pathLst>
              <a:path h="1234512" w="4293954">
                <a:moveTo>
                  <a:pt x="0" y="0"/>
                </a:moveTo>
                <a:lnTo>
                  <a:pt x="4293954" y="0"/>
                </a:lnTo>
                <a:lnTo>
                  <a:pt x="4293954" y="1234512"/>
                </a:lnTo>
                <a:lnTo>
                  <a:pt x="0" y="1234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5400000">
            <a:off x="13416488" y="4924257"/>
            <a:ext cx="3447984" cy="4237640"/>
            <a:chOff x="0" y="0"/>
            <a:chExt cx="2779314" cy="341583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779314" cy="3415832"/>
            </a:xfrm>
            <a:custGeom>
              <a:avLst/>
              <a:gdLst/>
              <a:ahLst/>
              <a:cxnLst/>
              <a:rect r="r" b="b" t="t" l="l"/>
              <a:pathLst>
                <a:path h="3415832" w="2779314">
                  <a:moveTo>
                    <a:pt x="69606" y="0"/>
                  </a:moveTo>
                  <a:lnTo>
                    <a:pt x="2709708" y="0"/>
                  </a:lnTo>
                  <a:cubicBezTo>
                    <a:pt x="2748150" y="0"/>
                    <a:pt x="2779314" y="31164"/>
                    <a:pt x="2779314" y="69606"/>
                  </a:cubicBezTo>
                  <a:lnTo>
                    <a:pt x="2779314" y="3346226"/>
                  </a:lnTo>
                  <a:cubicBezTo>
                    <a:pt x="2779314" y="3384668"/>
                    <a:pt x="2748150" y="3415832"/>
                    <a:pt x="2709708" y="3415832"/>
                  </a:cubicBezTo>
                  <a:lnTo>
                    <a:pt x="69606" y="3415832"/>
                  </a:lnTo>
                  <a:cubicBezTo>
                    <a:pt x="31164" y="3415832"/>
                    <a:pt x="0" y="3384668"/>
                    <a:pt x="0" y="3346226"/>
                  </a:cubicBezTo>
                  <a:lnTo>
                    <a:pt x="0" y="69606"/>
                  </a:lnTo>
                  <a:cubicBezTo>
                    <a:pt x="0" y="31164"/>
                    <a:pt x="31164" y="0"/>
                    <a:pt x="69606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8D389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3339916" y="5143500"/>
            <a:ext cx="3601127" cy="844628"/>
          </a:xfrm>
          <a:custGeom>
            <a:avLst/>
            <a:gdLst/>
            <a:ahLst/>
            <a:cxnLst/>
            <a:rect r="r" b="b" t="t" l="l"/>
            <a:pathLst>
              <a:path h="844628" w="3601127">
                <a:moveTo>
                  <a:pt x="0" y="0"/>
                </a:moveTo>
                <a:lnTo>
                  <a:pt x="3601128" y="0"/>
                </a:lnTo>
                <a:lnTo>
                  <a:pt x="3601128" y="844628"/>
                </a:lnTo>
                <a:lnTo>
                  <a:pt x="0" y="8446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3548528" y="6791639"/>
            <a:ext cx="3183904" cy="84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6"/>
              </a:lnSpc>
              <a:spcBef>
                <a:spcPct val="0"/>
              </a:spcBef>
            </a:pPr>
            <a:r>
              <a:rPr lang="en-US" sz="1747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Pull real-time flight data from Flightera API for accurate information.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548528" y="5969078"/>
            <a:ext cx="3298346" cy="67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3"/>
              </a:lnSpc>
              <a:spcBef>
                <a:spcPct val="0"/>
              </a:spcBef>
            </a:pPr>
            <a:r>
              <a:rPr lang="en-US" sz="2159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INTEGRATION WITH FLIGHTERA API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96531" y="316847"/>
            <a:ext cx="11294937" cy="87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  <a:spcBef>
                <a:spcPct val="0"/>
              </a:spcBef>
            </a:pPr>
            <a:r>
              <a:rPr lang="en-US" sz="5052" spc="308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TECH STACK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652021" y="1297799"/>
            <a:ext cx="3344884" cy="337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0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Full Stack Development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25375" y="2405067"/>
            <a:ext cx="17037250" cy="6346349"/>
            <a:chOff x="0" y="0"/>
            <a:chExt cx="22716333" cy="8461799"/>
          </a:xfrm>
        </p:grpSpPr>
        <p:sp>
          <p:nvSpPr>
            <p:cNvPr name="Freeform 5" id="5"/>
            <p:cNvSpPr/>
            <p:nvPr/>
          </p:nvSpPr>
          <p:spPr>
            <a:xfrm flipH="false" flipV="false" rot="-10800000">
              <a:off x="7458565" y="2418034"/>
              <a:ext cx="8280436" cy="616180"/>
            </a:xfrm>
            <a:custGeom>
              <a:avLst/>
              <a:gdLst/>
              <a:ahLst/>
              <a:cxnLst/>
              <a:rect r="r" b="b" t="t" l="l"/>
              <a:pathLst>
                <a:path h="616180" w="8280436">
                  <a:moveTo>
                    <a:pt x="0" y="0"/>
                  </a:moveTo>
                  <a:lnTo>
                    <a:pt x="8280436" y="0"/>
                  </a:lnTo>
                  <a:lnTo>
                    <a:pt x="8280436" y="616180"/>
                  </a:lnTo>
                  <a:lnTo>
                    <a:pt x="0" y="616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</a:blip>
              <a:stretch>
                <a:fillRect l="0" t="0" r="0" b="-286352"/>
              </a:stretch>
            </a:blipFill>
          </p:spPr>
        </p:sp>
        <p:sp>
          <p:nvSpPr>
            <p:cNvPr name="AutoShape 6" id="6"/>
            <p:cNvSpPr/>
            <p:nvPr/>
          </p:nvSpPr>
          <p:spPr>
            <a:xfrm flipH="true">
              <a:off x="2544615" y="1226982"/>
              <a:ext cx="4913950" cy="3396686"/>
            </a:xfrm>
            <a:prstGeom prst="line">
              <a:avLst/>
            </a:prstGeom>
            <a:ln cap="rnd" w="50800">
              <a:solidFill>
                <a:srgbClr val="333231"/>
              </a:solidFill>
              <a:prstDash val="sysDot"/>
              <a:headEnd type="none" len="sm" w="sm"/>
              <a:tailEnd type="oval" len="lg" w="lg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18341394" y="7954773"/>
              <a:ext cx="4066343" cy="467693"/>
            </a:xfrm>
            <a:custGeom>
              <a:avLst/>
              <a:gdLst/>
              <a:ahLst/>
              <a:cxnLst/>
              <a:rect r="r" b="b" t="t" l="l"/>
              <a:pathLst>
                <a:path h="467693" w="4066343">
                  <a:moveTo>
                    <a:pt x="0" y="0"/>
                  </a:moveTo>
                  <a:lnTo>
                    <a:pt x="4066343" y="0"/>
                  </a:lnTo>
                  <a:lnTo>
                    <a:pt x="4066343" y="467693"/>
                  </a:lnTo>
                  <a:lnTo>
                    <a:pt x="0" y="467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</a:blip>
              <a:stretch>
                <a:fillRect l="0" t="0" r="0" b="-149966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17957781" y="4740591"/>
              <a:ext cx="4758552" cy="3410511"/>
              <a:chOff x="0" y="0"/>
              <a:chExt cx="3515018" cy="251925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515018" cy="2519255"/>
              </a:xfrm>
              <a:custGeom>
                <a:avLst/>
                <a:gdLst/>
                <a:ahLst/>
                <a:cxnLst/>
                <a:rect r="r" b="b" t="t" l="l"/>
                <a:pathLst>
                  <a:path h="2519255" w="3515018">
                    <a:moveTo>
                      <a:pt x="69416" y="0"/>
                    </a:moveTo>
                    <a:lnTo>
                      <a:pt x="3445601" y="0"/>
                    </a:lnTo>
                    <a:cubicBezTo>
                      <a:pt x="3483939" y="0"/>
                      <a:pt x="3515018" y="31079"/>
                      <a:pt x="3515018" y="69416"/>
                    </a:cubicBezTo>
                    <a:lnTo>
                      <a:pt x="3515018" y="2449838"/>
                    </a:lnTo>
                    <a:cubicBezTo>
                      <a:pt x="3515018" y="2468249"/>
                      <a:pt x="3507704" y="2485905"/>
                      <a:pt x="3494686" y="2498923"/>
                    </a:cubicBezTo>
                    <a:cubicBezTo>
                      <a:pt x="3481668" y="2511941"/>
                      <a:pt x="3464011" y="2519255"/>
                      <a:pt x="3445601" y="2519255"/>
                    </a:cubicBezTo>
                    <a:lnTo>
                      <a:pt x="69416" y="2519255"/>
                    </a:lnTo>
                    <a:cubicBezTo>
                      <a:pt x="51006" y="2519255"/>
                      <a:pt x="33350" y="2511941"/>
                      <a:pt x="20332" y="2498923"/>
                    </a:cubicBezTo>
                    <a:cubicBezTo>
                      <a:pt x="7314" y="2485905"/>
                      <a:pt x="0" y="2468249"/>
                      <a:pt x="0" y="2449838"/>
                    </a:cubicBezTo>
                    <a:lnTo>
                      <a:pt x="0" y="69416"/>
                    </a:lnTo>
                    <a:cubicBezTo>
                      <a:pt x="0" y="51006"/>
                      <a:pt x="7314" y="33350"/>
                      <a:pt x="20332" y="20332"/>
                    </a:cubicBezTo>
                    <a:cubicBezTo>
                      <a:pt x="33350" y="7314"/>
                      <a:pt x="51006" y="0"/>
                      <a:pt x="69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4775" cap="rnd">
                <a:solidFill>
                  <a:srgbClr val="63B1DB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3515018" cy="25573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-10800000">
              <a:off x="6805388" y="7994107"/>
              <a:ext cx="4066343" cy="467693"/>
            </a:xfrm>
            <a:custGeom>
              <a:avLst/>
              <a:gdLst/>
              <a:ahLst/>
              <a:cxnLst/>
              <a:rect r="r" b="b" t="t" l="l"/>
              <a:pathLst>
                <a:path h="467693" w="4066343">
                  <a:moveTo>
                    <a:pt x="0" y="0"/>
                  </a:moveTo>
                  <a:lnTo>
                    <a:pt x="4066343" y="0"/>
                  </a:lnTo>
                  <a:lnTo>
                    <a:pt x="4066343" y="467692"/>
                  </a:lnTo>
                  <a:lnTo>
                    <a:pt x="0" y="467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</a:blip>
              <a:stretch>
                <a:fillRect l="0" t="0" r="0" b="-149966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5660731" y="4740591"/>
              <a:ext cx="6035935" cy="3410511"/>
              <a:chOff x="0" y="0"/>
              <a:chExt cx="4458587" cy="251925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458587" cy="2519255"/>
              </a:xfrm>
              <a:custGeom>
                <a:avLst/>
                <a:gdLst/>
                <a:ahLst/>
                <a:cxnLst/>
                <a:rect r="r" b="b" t="t" l="l"/>
                <a:pathLst>
                  <a:path h="2519255" w="4458587">
                    <a:moveTo>
                      <a:pt x="54726" y="0"/>
                    </a:moveTo>
                    <a:lnTo>
                      <a:pt x="4403861" y="0"/>
                    </a:lnTo>
                    <a:cubicBezTo>
                      <a:pt x="4418375" y="0"/>
                      <a:pt x="4432295" y="5766"/>
                      <a:pt x="4442558" y="16029"/>
                    </a:cubicBezTo>
                    <a:cubicBezTo>
                      <a:pt x="4452821" y="26292"/>
                      <a:pt x="4458587" y="40212"/>
                      <a:pt x="4458587" y="54726"/>
                    </a:cubicBezTo>
                    <a:lnTo>
                      <a:pt x="4458587" y="2464529"/>
                    </a:lnTo>
                    <a:cubicBezTo>
                      <a:pt x="4458587" y="2494753"/>
                      <a:pt x="4434085" y="2519255"/>
                      <a:pt x="4403861" y="2519255"/>
                    </a:cubicBezTo>
                    <a:lnTo>
                      <a:pt x="54726" y="2519255"/>
                    </a:lnTo>
                    <a:cubicBezTo>
                      <a:pt x="40212" y="2519255"/>
                      <a:pt x="26292" y="2513489"/>
                      <a:pt x="16029" y="2503226"/>
                    </a:cubicBezTo>
                    <a:cubicBezTo>
                      <a:pt x="5766" y="2492963"/>
                      <a:pt x="0" y="2479043"/>
                      <a:pt x="0" y="2464529"/>
                    </a:cubicBezTo>
                    <a:lnTo>
                      <a:pt x="0" y="54726"/>
                    </a:lnTo>
                    <a:cubicBezTo>
                      <a:pt x="0" y="40212"/>
                      <a:pt x="5766" y="26292"/>
                      <a:pt x="16029" y="16029"/>
                    </a:cubicBezTo>
                    <a:cubicBezTo>
                      <a:pt x="26292" y="5766"/>
                      <a:pt x="40212" y="0"/>
                      <a:pt x="547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4775" cap="rnd">
                <a:solidFill>
                  <a:srgbClr val="91DFB1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4458587" cy="25573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15" id="15"/>
            <p:cNvSpPr/>
            <p:nvPr/>
          </p:nvSpPr>
          <p:spPr>
            <a:xfrm>
              <a:off x="7458565" y="1226982"/>
              <a:ext cx="1220133" cy="3513609"/>
            </a:xfrm>
            <a:prstGeom prst="line">
              <a:avLst/>
            </a:prstGeom>
            <a:ln cap="rnd" w="50800">
              <a:solidFill>
                <a:srgbClr val="333231"/>
              </a:solidFill>
              <a:prstDash val="sysDot"/>
              <a:headEnd type="none" len="sm" w="sm"/>
              <a:tailEnd type="oval" len="lg" w="lg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15739001" y="1226982"/>
              <a:ext cx="4598056" cy="3513609"/>
            </a:xfrm>
            <a:prstGeom prst="line">
              <a:avLst/>
            </a:prstGeom>
            <a:ln cap="rnd" w="50800">
              <a:solidFill>
                <a:srgbClr val="333231"/>
              </a:solidFill>
              <a:prstDash val="sysDot"/>
              <a:headEnd type="none" len="sm" w="sm"/>
              <a:tailEnd type="oval" len="lg" w="lg"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-10800000">
              <a:off x="511444" y="7800332"/>
              <a:ext cx="4066343" cy="467693"/>
            </a:xfrm>
            <a:custGeom>
              <a:avLst/>
              <a:gdLst/>
              <a:ahLst/>
              <a:cxnLst/>
              <a:rect r="r" b="b" t="t" l="l"/>
              <a:pathLst>
                <a:path h="467693" w="4066343">
                  <a:moveTo>
                    <a:pt x="0" y="0"/>
                  </a:moveTo>
                  <a:lnTo>
                    <a:pt x="4066343" y="0"/>
                  </a:lnTo>
                  <a:lnTo>
                    <a:pt x="4066343" y="467693"/>
                  </a:lnTo>
                  <a:lnTo>
                    <a:pt x="0" y="467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</a:blip>
              <a:stretch>
                <a:fillRect l="0" t="0" r="0" b="-149966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0" y="4623667"/>
              <a:ext cx="5089231" cy="3349865"/>
              <a:chOff x="0" y="0"/>
              <a:chExt cx="3759281" cy="2474457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759281" cy="2474457"/>
              </a:xfrm>
              <a:custGeom>
                <a:avLst/>
                <a:gdLst/>
                <a:ahLst/>
                <a:cxnLst/>
                <a:rect r="r" b="b" t="t" l="l"/>
                <a:pathLst>
                  <a:path h="2474457" w="3759281">
                    <a:moveTo>
                      <a:pt x="64906" y="0"/>
                    </a:moveTo>
                    <a:lnTo>
                      <a:pt x="3694375" y="0"/>
                    </a:lnTo>
                    <a:cubicBezTo>
                      <a:pt x="3730222" y="0"/>
                      <a:pt x="3759281" y="29059"/>
                      <a:pt x="3759281" y="64906"/>
                    </a:cubicBezTo>
                    <a:lnTo>
                      <a:pt x="3759281" y="2409551"/>
                    </a:lnTo>
                    <a:cubicBezTo>
                      <a:pt x="3759281" y="2426765"/>
                      <a:pt x="3752443" y="2443274"/>
                      <a:pt x="3740271" y="2455447"/>
                    </a:cubicBezTo>
                    <a:cubicBezTo>
                      <a:pt x="3728098" y="2467619"/>
                      <a:pt x="3711589" y="2474457"/>
                      <a:pt x="3694375" y="2474457"/>
                    </a:cubicBezTo>
                    <a:lnTo>
                      <a:pt x="64906" y="2474457"/>
                    </a:lnTo>
                    <a:cubicBezTo>
                      <a:pt x="29059" y="2474457"/>
                      <a:pt x="0" y="2445398"/>
                      <a:pt x="0" y="2409551"/>
                    </a:cubicBezTo>
                    <a:lnTo>
                      <a:pt x="0" y="64906"/>
                    </a:lnTo>
                    <a:cubicBezTo>
                      <a:pt x="0" y="29059"/>
                      <a:pt x="29059" y="0"/>
                      <a:pt x="64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4775" cap="rnd">
                <a:solidFill>
                  <a:srgbClr val="9397D8"/>
                </a:solidFill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3759281" cy="25125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219144" y="5251500"/>
              <a:ext cx="4650943" cy="2407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849"/>
                </a:lnSpc>
                <a:spcBef>
                  <a:spcPct val="0"/>
                </a:spcBef>
              </a:pPr>
              <a:r>
                <a:rPr lang="en-US" sz="1445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- R</a:t>
              </a:r>
              <a:r>
                <a:rPr lang="en-US" sz="1445" strike="noStrike" u="none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eact.js</a:t>
              </a:r>
              <a:r>
                <a:rPr lang="en-US" sz="1445" strike="noStrike" u="none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: Dynamic and responsive user interface.</a:t>
              </a:r>
            </a:p>
            <a:p>
              <a:pPr algn="l">
                <a:lnSpc>
                  <a:spcPts val="1849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1849"/>
                </a:lnSpc>
                <a:spcBef>
                  <a:spcPct val="0"/>
                </a:spcBef>
              </a:pPr>
              <a:r>
                <a:rPr lang="en-US" sz="1445" strike="noStrike" u="none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-</a:t>
              </a:r>
              <a:r>
                <a:rPr lang="en-US" sz="1445" strike="noStrike" u="none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 </a:t>
              </a:r>
              <a:r>
                <a:rPr lang="en-US" sz="1445" strike="noStrike" u="none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HTML &amp; CSS</a:t>
              </a:r>
              <a:r>
                <a:rPr lang="en-US" sz="1445" strike="noStrike" u="none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: Structuring and styling the web application.</a:t>
              </a:r>
            </a:p>
            <a:p>
              <a:pPr algn="l">
                <a:lnSpc>
                  <a:spcPts val="1849"/>
                </a:lnSpc>
                <a:spcBef>
                  <a:spcPct val="0"/>
                </a:spcBef>
              </a:pPr>
            </a:p>
            <a:p>
              <a:pPr algn="l">
                <a:lnSpc>
                  <a:spcPts val="1849"/>
                </a:lnSpc>
                <a:spcBef>
                  <a:spcPct val="0"/>
                </a:spcBef>
              </a:pPr>
              <a:r>
                <a:rPr lang="en-US" sz="1445" strike="noStrike" u="none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-</a:t>
              </a:r>
              <a:r>
                <a:rPr lang="en-US" sz="1445" strike="noStrike" u="none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 </a:t>
              </a:r>
              <a:r>
                <a:rPr lang="en-US" sz="1445" strike="noStrike" u="none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Toastify</a:t>
              </a:r>
              <a:r>
                <a:rPr lang="en-US" sz="1445" strike="noStrike" u="none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: Provides user-friendly notifications.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234161" y="4833217"/>
              <a:ext cx="2620908" cy="304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874"/>
                </a:lnSpc>
                <a:spcBef>
                  <a:spcPct val="0"/>
                </a:spcBef>
              </a:pPr>
              <a:r>
                <a:rPr lang="en-US" sz="1464" u="sng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Frontend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7458565" y="0"/>
              <a:ext cx="8280436" cy="2453963"/>
              <a:chOff x="0" y="0"/>
              <a:chExt cx="5426266" cy="160811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5426266" cy="1608111"/>
              </a:xfrm>
              <a:custGeom>
                <a:avLst/>
                <a:gdLst/>
                <a:ahLst/>
                <a:cxnLst/>
                <a:rect r="r" b="b" t="t" l="l"/>
                <a:pathLst>
                  <a:path h="1608111" w="5426266">
                    <a:moveTo>
                      <a:pt x="18699" y="0"/>
                    </a:moveTo>
                    <a:lnTo>
                      <a:pt x="5407567" y="0"/>
                    </a:lnTo>
                    <a:cubicBezTo>
                      <a:pt x="5412526" y="0"/>
                      <a:pt x="5417283" y="1970"/>
                      <a:pt x="5420789" y="5477"/>
                    </a:cubicBezTo>
                    <a:cubicBezTo>
                      <a:pt x="5424296" y="8984"/>
                      <a:pt x="5426266" y="13740"/>
                      <a:pt x="5426266" y="18699"/>
                    </a:cubicBezTo>
                    <a:lnTo>
                      <a:pt x="5426266" y="1589412"/>
                    </a:lnTo>
                    <a:cubicBezTo>
                      <a:pt x="5426266" y="1599739"/>
                      <a:pt x="5417894" y="1608111"/>
                      <a:pt x="5407567" y="1608111"/>
                    </a:cubicBezTo>
                    <a:lnTo>
                      <a:pt x="18699" y="1608111"/>
                    </a:lnTo>
                    <a:cubicBezTo>
                      <a:pt x="8372" y="1608111"/>
                      <a:pt x="0" y="1599739"/>
                      <a:pt x="0" y="1589412"/>
                    </a:cubicBezTo>
                    <a:lnTo>
                      <a:pt x="0" y="18699"/>
                    </a:lnTo>
                    <a:cubicBezTo>
                      <a:pt x="0" y="8372"/>
                      <a:pt x="8372" y="0"/>
                      <a:pt x="18699" y="0"/>
                    </a:cubicBezTo>
                    <a:close/>
                  </a:path>
                </a:pathLst>
              </a:custGeom>
              <a:solidFill>
                <a:srgbClr val="F8D389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5426266" cy="16462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8075084" y="1094105"/>
              <a:ext cx="7453983" cy="6610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46"/>
                </a:lnSpc>
                <a:spcBef>
                  <a:spcPct val="0"/>
                </a:spcBef>
              </a:pPr>
              <a:r>
                <a:rPr lang="en-US" sz="1461">
                  <a:solidFill>
                    <a:srgbClr val="34343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Efficient Integration of Modern Technologies for Frontend, Backend, Database, services, and APIs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8985700" y="160246"/>
              <a:ext cx="5632751" cy="551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0"/>
                </a:lnSpc>
                <a:spcBef>
                  <a:spcPct val="0"/>
                </a:spcBef>
              </a:pPr>
              <a:r>
                <a:rPr lang="en-US" sz="2493" spc="24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FlightTrack Tech Stack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8225079" y="5695084"/>
              <a:ext cx="4491254" cy="1828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55"/>
                </a:lnSpc>
                <a:spcBef>
                  <a:spcPct val="0"/>
                </a:spcBef>
              </a:pPr>
              <a:r>
                <a:rPr lang="en-US" sz="1449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- </a:t>
              </a:r>
              <a:r>
                <a:rPr lang="en-US" sz="1449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F</a:t>
              </a:r>
              <a:r>
                <a:rPr lang="en-US" sz="1449" strike="noStrike" u="none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lightera API</a:t>
              </a:r>
              <a:r>
                <a:rPr lang="en-US" sz="1449" strike="noStrike" u="none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: Fetches real-time flight data.</a:t>
              </a:r>
            </a:p>
            <a:p>
              <a:pPr algn="l" marL="0" indent="0" lvl="0">
                <a:lnSpc>
                  <a:spcPts val="1855"/>
                </a:lnSpc>
                <a:spcBef>
                  <a:spcPct val="0"/>
                </a:spcBef>
              </a:pPr>
              <a:r>
                <a:rPr lang="en-US" sz="1449" strike="noStrike" u="none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- </a:t>
              </a:r>
              <a:r>
                <a:rPr lang="en-US" sz="1449" strike="noStrike" u="none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Twilio</a:t>
              </a:r>
              <a:r>
                <a:rPr lang="en-US" sz="1449" strike="noStrike" u="none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: Sends SMS notifications.</a:t>
              </a:r>
            </a:p>
            <a:p>
              <a:pPr algn="l">
                <a:lnSpc>
                  <a:spcPts val="1855"/>
                </a:lnSpc>
                <a:spcBef>
                  <a:spcPct val="0"/>
                </a:spcBef>
              </a:pPr>
              <a:r>
                <a:rPr lang="en-US" sz="1449" strike="noStrike" u="none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- </a:t>
              </a:r>
              <a:r>
                <a:rPr lang="en-US" sz="1449" strike="noStrike" u="none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smtplib</a:t>
              </a:r>
              <a:r>
                <a:rPr lang="en-US" sz="1449" strike="noStrike" u="none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: Handles email notifications.</a:t>
              </a:r>
            </a:p>
            <a:p>
              <a:pPr algn="l" marL="0" indent="0" lvl="0">
                <a:lnSpc>
                  <a:spcPts val="1855"/>
                </a:lnSpc>
                <a:spcBef>
                  <a:spcPct val="0"/>
                </a:spcBef>
              </a:pP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8816858" y="5130722"/>
              <a:ext cx="2620908" cy="304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874"/>
                </a:lnSpc>
                <a:spcBef>
                  <a:spcPct val="0"/>
                </a:spcBef>
              </a:pPr>
              <a:r>
                <a:rPr lang="en-US" sz="1464" u="sng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APIs and Services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5980676" y="5505499"/>
              <a:ext cx="5396046" cy="2133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855"/>
                </a:lnSpc>
                <a:spcBef>
                  <a:spcPct val="0"/>
                </a:spcBef>
              </a:pPr>
              <a:r>
                <a:rPr lang="en-US" sz="1449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-</a:t>
              </a:r>
              <a:r>
                <a:rPr lang="en-US" sz="1449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 Pyth</a:t>
              </a:r>
              <a:r>
                <a:rPr lang="en-US" sz="1449" strike="noStrike" u="none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on &amp; Flask</a:t>
              </a:r>
              <a:r>
                <a:rPr lang="en-US" sz="1449" strike="noStrike" u="none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: Server-side logic and API handling.</a:t>
              </a:r>
            </a:p>
            <a:p>
              <a:pPr algn="l">
                <a:lnSpc>
                  <a:spcPts val="1855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1855"/>
                </a:lnSpc>
                <a:spcBef>
                  <a:spcPct val="0"/>
                </a:spcBef>
              </a:pPr>
              <a:r>
                <a:rPr lang="en-US" sz="1449" strike="noStrike" u="none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- </a:t>
              </a:r>
              <a:r>
                <a:rPr lang="en-US" sz="1449" strike="noStrike" u="none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Flask-CORS</a:t>
              </a:r>
              <a:r>
                <a:rPr lang="en-US" sz="1449" strike="noStrike" u="none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: Enables cross-origin requests.</a:t>
              </a:r>
            </a:p>
            <a:p>
              <a:pPr algn="l">
                <a:lnSpc>
                  <a:spcPts val="1855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1855"/>
                </a:lnSpc>
                <a:spcBef>
                  <a:spcPct val="0"/>
                </a:spcBef>
              </a:pPr>
              <a:r>
                <a:rPr lang="en-US" sz="1449" strike="noStrike" u="none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- </a:t>
              </a:r>
              <a:r>
                <a:rPr lang="en-US" sz="1449" strike="noStrike" u="none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APScheduler</a:t>
              </a:r>
              <a:r>
                <a:rPr lang="en-US" sz="1449" strike="noStrike" u="none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: Regularly checks for flight updates.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7291270" y="5092622"/>
              <a:ext cx="2774857" cy="304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4"/>
                </a:lnSpc>
              </a:pPr>
              <a:r>
                <a:rPr lang="en-US" sz="1464" u="sng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Backend</a:t>
              </a:r>
            </a:p>
          </p:txBody>
        </p:sp>
        <p:sp>
          <p:nvSpPr>
            <p:cNvPr name="Freeform 32" id="32"/>
            <p:cNvSpPr/>
            <p:nvPr/>
          </p:nvSpPr>
          <p:spPr>
            <a:xfrm flipH="false" flipV="false" rot="-10800000">
              <a:off x="12738066" y="6888292"/>
              <a:ext cx="4066343" cy="467693"/>
            </a:xfrm>
            <a:custGeom>
              <a:avLst/>
              <a:gdLst/>
              <a:ahLst/>
              <a:cxnLst/>
              <a:rect r="r" b="b" t="t" l="l"/>
              <a:pathLst>
                <a:path h="467693" w="4066343">
                  <a:moveTo>
                    <a:pt x="0" y="0"/>
                  </a:moveTo>
                  <a:lnTo>
                    <a:pt x="4066343" y="0"/>
                  </a:lnTo>
                  <a:lnTo>
                    <a:pt x="4066343" y="467692"/>
                  </a:lnTo>
                  <a:lnTo>
                    <a:pt x="0" y="467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</a:blip>
              <a:stretch>
                <a:fillRect l="0" t="0" r="0" b="-149966"/>
              </a:stretch>
            </a:blipFill>
          </p:spPr>
        </p:sp>
        <p:grpSp>
          <p:nvGrpSpPr>
            <p:cNvPr name="Group 33" id="33"/>
            <p:cNvGrpSpPr/>
            <p:nvPr/>
          </p:nvGrpSpPr>
          <p:grpSpPr>
            <a:xfrm rot="0">
              <a:off x="12219384" y="4740591"/>
              <a:ext cx="5220025" cy="2346560"/>
              <a:chOff x="0" y="0"/>
              <a:chExt cx="3855895" cy="1733342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3855896" cy="1733342"/>
              </a:xfrm>
              <a:custGeom>
                <a:avLst/>
                <a:gdLst/>
                <a:ahLst/>
                <a:cxnLst/>
                <a:rect r="r" b="b" t="t" l="l"/>
                <a:pathLst>
                  <a:path h="1733342" w="3855896">
                    <a:moveTo>
                      <a:pt x="63280" y="0"/>
                    </a:moveTo>
                    <a:lnTo>
                      <a:pt x="3792616" y="0"/>
                    </a:lnTo>
                    <a:cubicBezTo>
                      <a:pt x="3809399" y="0"/>
                      <a:pt x="3825494" y="6667"/>
                      <a:pt x="3837362" y="18534"/>
                    </a:cubicBezTo>
                    <a:cubicBezTo>
                      <a:pt x="3849229" y="30401"/>
                      <a:pt x="3855896" y="46497"/>
                      <a:pt x="3855896" y="63280"/>
                    </a:cubicBezTo>
                    <a:lnTo>
                      <a:pt x="3855896" y="1670062"/>
                    </a:lnTo>
                    <a:cubicBezTo>
                      <a:pt x="3855896" y="1705011"/>
                      <a:pt x="3827564" y="1733342"/>
                      <a:pt x="3792616" y="1733342"/>
                    </a:cubicBezTo>
                    <a:lnTo>
                      <a:pt x="63280" y="1733342"/>
                    </a:lnTo>
                    <a:cubicBezTo>
                      <a:pt x="46497" y="1733342"/>
                      <a:pt x="30401" y="1726675"/>
                      <a:pt x="18534" y="1714808"/>
                    </a:cubicBezTo>
                    <a:cubicBezTo>
                      <a:pt x="6667" y="1702940"/>
                      <a:pt x="0" y="1686845"/>
                      <a:pt x="0" y="1670062"/>
                    </a:cubicBezTo>
                    <a:lnTo>
                      <a:pt x="0" y="63280"/>
                    </a:lnTo>
                    <a:cubicBezTo>
                      <a:pt x="0" y="46497"/>
                      <a:pt x="6667" y="30401"/>
                      <a:pt x="18534" y="18534"/>
                    </a:cubicBezTo>
                    <a:cubicBezTo>
                      <a:pt x="30401" y="6667"/>
                      <a:pt x="46497" y="0"/>
                      <a:pt x="632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4775" cap="rnd">
                <a:solidFill>
                  <a:srgbClr val="F8B27C"/>
                </a:solidFill>
                <a:prstDash val="solid"/>
                <a:round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3855895" cy="17714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36" id="36"/>
            <p:cNvSpPr/>
            <p:nvPr/>
          </p:nvSpPr>
          <p:spPr>
            <a:xfrm flipH="true">
              <a:off x="15456654" y="1226982"/>
              <a:ext cx="282347" cy="3513609"/>
            </a:xfrm>
            <a:prstGeom prst="line">
              <a:avLst/>
            </a:prstGeom>
            <a:ln cap="rnd" w="50800">
              <a:solidFill>
                <a:srgbClr val="333231"/>
              </a:solidFill>
              <a:prstDash val="sysDot"/>
              <a:headEnd type="none" len="sm" w="sm"/>
              <a:tailEnd type="oval" len="lg" w="lg"/>
            </a:ln>
          </p:spPr>
        </p:sp>
        <p:sp>
          <p:nvSpPr>
            <p:cNvPr name="TextBox 37" id="37"/>
            <p:cNvSpPr txBox="true"/>
            <p:nvPr/>
          </p:nvSpPr>
          <p:spPr>
            <a:xfrm rot="0">
              <a:off x="12423539" y="5695084"/>
              <a:ext cx="4811715" cy="609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55"/>
                </a:lnSpc>
                <a:spcBef>
                  <a:spcPct val="0"/>
                </a:spcBef>
              </a:pPr>
              <a:r>
                <a:rPr lang="en-US" sz="1449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- </a:t>
              </a:r>
              <a:r>
                <a:rPr lang="en-US" sz="1449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M</a:t>
              </a:r>
              <a:r>
                <a:rPr lang="en-US" sz="1449" strike="noStrike" u="none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ongoDB</a:t>
              </a:r>
              <a:r>
                <a:rPr lang="en-US" sz="1449" strike="noStrike" u="none">
                  <a:solidFill>
                    <a:srgbClr val="343432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: Stores user information and flight status.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13272505" y="4988241"/>
              <a:ext cx="3263760" cy="304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874"/>
                </a:lnSpc>
                <a:spcBef>
                  <a:spcPct val="0"/>
                </a:spcBef>
              </a:pPr>
              <a:r>
                <a:rPr lang="en-US" sz="1464" u="sng">
                  <a:solidFill>
                    <a:srgbClr val="343432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Database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08222" y="284509"/>
            <a:ext cx="11294937" cy="87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  <a:spcBef>
                <a:spcPct val="0"/>
              </a:spcBef>
            </a:pPr>
            <a:r>
              <a:rPr lang="en-US" sz="5052" spc="308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DIAGRAM FLOW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152660" y="1330137"/>
            <a:ext cx="4606063" cy="337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0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Brief Architecture for FlightTrack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398108"/>
            <a:ext cx="5092985" cy="1570395"/>
            <a:chOff x="0" y="0"/>
            <a:chExt cx="1467458" cy="4524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67458" cy="452483"/>
            </a:xfrm>
            <a:custGeom>
              <a:avLst/>
              <a:gdLst/>
              <a:ahLst/>
              <a:cxnLst/>
              <a:rect r="r" b="b" t="t" l="l"/>
              <a:pathLst>
                <a:path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91DFB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00116" y="3048150"/>
            <a:ext cx="415015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User enters flight number on the frontend (React.js).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85161" y="2592749"/>
            <a:ext cx="3180063" cy="28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8"/>
              </a:lnSpc>
              <a:spcBef>
                <a:spcPct val="0"/>
              </a:spcBef>
            </a:pPr>
            <a:r>
              <a:rPr lang="en-US" sz="1788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User Input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5086149"/>
            <a:ext cx="5092985" cy="1570395"/>
            <a:chOff x="0" y="0"/>
            <a:chExt cx="1467458" cy="4524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67458" cy="452483"/>
            </a:xfrm>
            <a:custGeom>
              <a:avLst/>
              <a:gdLst/>
              <a:ahLst/>
              <a:cxnLst/>
              <a:rect r="r" b="b" t="t" l="l"/>
              <a:pathLst>
                <a:path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F8B27C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00116" y="5736190"/>
            <a:ext cx="415015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React.js sends an API request to Flask backend.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85161" y="5280789"/>
            <a:ext cx="3180063" cy="28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8"/>
              </a:lnSpc>
              <a:spcBef>
                <a:spcPct val="0"/>
              </a:spcBef>
            </a:pPr>
            <a:r>
              <a:rPr lang="en-US" sz="1788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API Request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7858159"/>
            <a:ext cx="5092985" cy="1570395"/>
            <a:chOff x="0" y="0"/>
            <a:chExt cx="1467458" cy="4524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67458" cy="452483"/>
            </a:xfrm>
            <a:custGeom>
              <a:avLst/>
              <a:gdLst/>
              <a:ahLst/>
              <a:cxnLst/>
              <a:rect r="r" b="b" t="t" l="l"/>
              <a:pathLst>
                <a:path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00116" y="8508200"/>
            <a:ext cx="415015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Flask processes the request, interacts with MongoDB, and makes API calls to Flightera.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85161" y="8052799"/>
            <a:ext cx="3180063" cy="28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8"/>
              </a:lnSpc>
              <a:spcBef>
                <a:spcPct val="0"/>
              </a:spcBef>
            </a:pPr>
            <a:r>
              <a:rPr lang="en-US" sz="1788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Backend Processing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909198" y="7858159"/>
            <a:ext cx="5092985" cy="1570395"/>
            <a:chOff x="0" y="0"/>
            <a:chExt cx="1467458" cy="4524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67458" cy="452483"/>
            </a:xfrm>
            <a:custGeom>
              <a:avLst/>
              <a:gdLst/>
              <a:ahLst/>
              <a:cxnLst/>
              <a:rect r="r" b="b" t="t" l="l"/>
              <a:pathLst>
                <a:path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17459E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380615" y="8508200"/>
            <a:ext cx="415015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Flightera API returns flight data to Flask.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65660" y="8052799"/>
            <a:ext cx="3180063" cy="28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8"/>
              </a:lnSpc>
              <a:spcBef>
                <a:spcPct val="0"/>
              </a:spcBef>
            </a:pPr>
            <a:r>
              <a:rPr lang="en-US" sz="1788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 Retrieval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792759" y="7858159"/>
            <a:ext cx="5092985" cy="1570395"/>
            <a:chOff x="0" y="0"/>
            <a:chExt cx="1467458" cy="45248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67458" cy="452483"/>
            </a:xfrm>
            <a:custGeom>
              <a:avLst/>
              <a:gdLst/>
              <a:ahLst/>
              <a:cxnLst/>
              <a:rect r="r" b="b" t="t" l="l"/>
              <a:pathLst>
                <a:path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FF66C4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3264175" y="8508200"/>
            <a:ext cx="415015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Flask stores user and flight information in MongoDB.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49220" y="8052799"/>
            <a:ext cx="3180063" cy="28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8"/>
              </a:lnSpc>
              <a:spcBef>
                <a:spcPct val="0"/>
              </a:spcBef>
            </a:pPr>
            <a:r>
              <a:rPr lang="en-US" sz="1788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 Storage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2789697" y="5143500"/>
            <a:ext cx="5092985" cy="1570395"/>
            <a:chOff x="0" y="0"/>
            <a:chExt cx="1467458" cy="45248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67458" cy="452483"/>
            </a:xfrm>
            <a:custGeom>
              <a:avLst/>
              <a:gdLst/>
              <a:ahLst/>
              <a:cxnLst/>
              <a:rect r="r" b="b" t="t" l="l"/>
              <a:pathLst>
                <a:path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CB6CE6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3261113" y="5793541"/>
            <a:ext cx="415015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Flask generates and verifies OTP using Twilio/smtplib.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503636" y="5338140"/>
            <a:ext cx="3665108" cy="28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8"/>
              </a:lnSpc>
              <a:spcBef>
                <a:spcPct val="0"/>
              </a:spcBef>
            </a:pPr>
            <a:r>
              <a:rPr lang="en-US" sz="1788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OTP Generation/Verification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2789697" y="2398108"/>
            <a:ext cx="5092985" cy="1570395"/>
            <a:chOff x="0" y="0"/>
            <a:chExt cx="1467458" cy="45248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467458" cy="452483"/>
            </a:xfrm>
            <a:custGeom>
              <a:avLst/>
              <a:gdLst/>
              <a:ahLst/>
              <a:cxnLst/>
              <a:rect r="r" b="b" t="t" l="l"/>
              <a:pathLst>
                <a:path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333231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3261113" y="3048150"/>
            <a:ext cx="415015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Flask sends SMS/email notifications to the user about flight status changes.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503636" y="2592749"/>
            <a:ext cx="3665108" cy="28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8"/>
              </a:lnSpc>
              <a:spcBef>
                <a:spcPct val="0"/>
              </a:spcBef>
            </a:pPr>
            <a:r>
              <a:rPr lang="en-US" sz="1788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Notification</a:t>
            </a:r>
          </a:p>
        </p:txBody>
      </p:sp>
      <p:sp>
        <p:nvSpPr>
          <p:cNvPr name="AutoShape 39" id="39"/>
          <p:cNvSpPr/>
          <p:nvPr/>
        </p:nvSpPr>
        <p:spPr>
          <a:xfrm>
            <a:off x="3575193" y="3968503"/>
            <a:ext cx="0" cy="1117646"/>
          </a:xfrm>
          <a:prstGeom prst="line">
            <a:avLst/>
          </a:prstGeom>
          <a:ln cap="rnd" w="38100">
            <a:solidFill>
              <a:srgbClr val="000000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 flipH="true">
            <a:off x="3575193" y="6656543"/>
            <a:ext cx="0" cy="1201616"/>
          </a:xfrm>
          <a:prstGeom prst="line">
            <a:avLst/>
          </a:prstGeom>
          <a:ln cap="rnd" w="38100">
            <a:solidFill>
              <a:srgbClr val="000000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AutoShape 41" id="41"/>
          <p:cNvSpPr/>
          <p:nvPr/>
        </p:nvSpPr>
        <p:spPr>
          <a:xfrm>
            <a:off x="6121685" y="8643356"/>
            <a:ext cx="787513" cy="0"/>
          </a:xfrm>
          <a:prstGeom prst="line">
            <a:avLst/>
          </a:prstGeom>
          <a:ln cap="rnd" w="38100">
            <a:solidFill>
              <a:srgbClr val="000000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AutoShape 42" id="42"/>
          <p:cNvSpPr/>
          <p:nvPr/>
        </p:nvSpPr>
        <p:spPr>
          <a:xfrm flipV="true">
            <a:off x="12002184" y="8643356"/>
            <a:ext cx="790575" cy="0"/>
          </a:xfrm>
          <a:prstGeom prst="line">
            <a:avLst/>
          </a:prstGeom>
          <a:ln cap="rnd" w="38100">
            <a:solidFill>
              <a:srgbClr val="000000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AutoShape 43" id="43"/>
          <p:cNvSpPr/>
          <p:nvPr/>
        </p:nvSpPr>
        <p:spPr>
          <a:xfrm flipH="true" flipV="true">
            <a:off x="15336189" y="6713895"/>
            <a:ext cx="3062" cy="1144264"/>
          </a:xfrm>
          <a:prstGeom prst="line">
            <a:avLst/>
          </a:prstGeom>
          <a:ln cap="rnd" w="38100">
            <a:solidFill>
              <a:srgbClr val="000000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AutoShape 44" id="44"/>
          <p:cNvSpPr/>
          <p:nvPr/>
        </p:nvSpPr>
        <p:spPr>
          <a:xfrm flipH="true" flipV="true">
            <a:off x="15103160" y="3968503"/>
            <a:ext cx="233030" cy="1174997"/>
          </a:xfrm>
          <a:prstGeom prst="line">
            <a:avLst/>
          </a:prstGeom>
          <a:ln cap="rnd" w="38100">
            <a:solidFill>
              <a:srgbClr val="000000"/>
            </a:solidFill>
            <a:prstDash val="sysDot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3909" y="2531216"/>
            <a:ext cx="14800182" cy="7411660"/>
          </a:xfrm>
          <a:custGeom>
            <a:avLst/>
            <a:gdLst/>
            <a:ahLst/>
            <a:cxnLst/>
            <a:rect r="r" b="b" t="t" l="l"/>
            <a:pathLst>
              <a:path h="7411660" w="14800182">
                <a:moveTo>
                  <a:pt x="0" y="0"/>
                </a:moveTo>
                <a:lnTo>
                  <a:pt x="14800182" y="0"/>
                </a:lnTo>
                <a:lnTo>
                  <a:pt x="14800182" y="7411659"/>
                </a:lnTo>
                <a:lnTo>
                  <a:pt x="0" y="7411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96531" y="-104775"/>
            <a:ext cx="11294937" cy="87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</a:pPr>
            <a:r>
              <a:rPr lang="en-US" sz="5052" spc="308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FLIGHTTRACK SCREENSHOTS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61747" y="1574112"/>
            <a:ext cx="10764506" cy="69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0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Th</a:t>
            </a:r>
            <a:r>
              <a:rPr lang="en-US" sz="20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e landing page where users can enter their flight number to track flight status and subscribe for notifications.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92888" y="818114"/>
            <a:ext cx="510222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82" u="sng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1. LANDING PAGE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544" y="2169216"/>
            <a:ext cx="15048911" cy="7512693"/>
          </a:xfrm>
          <a:custGeom>
            <a:avLst/>
            <a:gdLst/>
            <a:ahLst/>
            <a:cxnLst/>
            <a:rect r="r" b="b" t="t" l="l"/>
            <a:pathLst>
              <a:path h="7512693" w="15048911">
                <a:moveTo>
                  <a:pt x="0" y="0"/>
                </a:moveTo>
                <a:lnTo>
                  <a:pt x="15048912" y="0"/>
                </a:lnTo>
                <a:lnTo>
                  <a:pt x="15048912" y="7512693"/>
                </a:lnTo>
                <a:lnTo>
                  <a:pt x="0" y="7512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96531" y="-104775"/>
            <a:ext cx="11294937" cy="87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</a:pPr>
            <a:r>
              <a:rPr lang="en-US" sz="5052" spc="308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FLIGHTTRACK SCREENSHOTS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61747" y="1574112"/>
            <a:ext cx="10764506" cy="337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0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Users input their flight number to retrieve detailed flight information.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77318" y="818114"/>
            <a:ext cx="7933364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82" u="sng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2. FILLING FLIGHT NUMBER IN FORM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70567" y="3103212"/>
            <a:ext cx="13946866" cy="6947996"/>
          </a:xfrm>
          <a:custGeom>
            <a:avLst/>
            <a:gdLst/>
            <a:ahLst/>
            <a:cxnLst/>
            <a:rect r="r" b="b" t="t" l="l"/>
            <a:pathLst>
              <a:path h="6947996" w="13946866">
                <a:moveTo>
                  <a:pt x="0" y="0"/>
                </a:moveTo>
                <a:lnTo>
                  <a:pt x="13946866" y="0"/>
                </a:lnTo>
                <a:lnTo>
                  <a:pt x="13946866" y="6947995"/>
                </a:lnTo>
                <a:lnTo>
                  <a:pt x="0" y="6947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96531" y="131018"/>
            <a:ext cx="11294937" cy="87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</a:pPr>
            <a:r>
              <a:rPr lang="en-US" sz="5052" spc="308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FLIGHTTRACK SCREENSHOTS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61747" y="1976245"/>
            <a:ext cx="10764506" cy="69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0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Displays comprehensive flight details including status, terminal, gate, and delay information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19496" y="1053906"/>
            <a:ext cx="6049008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82" u="sng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3. FLIGHT DETAILS DISPLAY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2194" y="2816870"/>
            <a:ext cx="14563612" cy="7267243"/>
          </a:xfrm>
          <a:custGeom>
            <a:avLst/>
            <a:gdLst/>
            <a:ahLst/>
            <a:cxnLst/>
            <a:rect r="r" b="b" t="t" l="l"/>
            <a:pathLst>
              <a:path h="7267243" w="14563612">
                <a:moveTo>
                  <a:pt x="0" y="0"/>
                </a:moveTo>
                <a:lnTo>
                  <a:pt x="14563612" y="0"/>
                </a:lnTo>
                <a:lnTo>
                  <a:pt x="14563612" y="7267243"/>
                </a:lnTo>
                <a:lnTo>
                  <a:pt x="0" y="726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96531" y="98112"/>
            <a:ext cx="11294937" cy="87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</a:pPr>
            <a:r>
              <a:rPr lang="en-US" sz="5052" spc="308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FLIGHTTRACK SCREENSHOTS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61747" y="1943339"/>
            <a:ext cx="10764506" cy="337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068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Users can enter their email to receive notifications about their flight status.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58789" y="1175687"/>
            <a:ext cx="9570422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82" u="sng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4. SUBSCRIBING FOR EMAIL NOTIFICATIONS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DAGMVROPoMU</dc:identifier>
  <dcterms:modified xsi:type="dcterms:W3CDTF">2011-08-01T06:04:30Z</dcterms:modified>
  <cp:revision>1</cp:revision>
  <dc:title>hack-to-hire</dc:title>
</cp:coreProperties>
</file>